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  <p:sldMasterId id="2147483769" r:id="rId2"/>
    <p:sldMasterId id="2147483770" r:id="rId3"/>
  </p:sldMasterIdLst>
  <p:notesMasterIdLst>
    <p:notesMasterId r:id="rId28"/>
  </p:notesMasterIdLst>
  <p:handoutMasterIdLst>
    <p:handoutMasterId r:id="rId29"/>
  </p:handoutMasterIdLst>
  <p:sldIdLst>
    <p:sldId id="768" r:id="rId4"/>
    <p:sldId id="746" r:id="rId5"/>
    <p:sldId id="771" r:id="rId6"/>
    <p:sldId id="772" r:id="rId7"/>
    <p:sldId id="793" r:id="rId8"/>
    <p:sldId id="775" r:id="rId9"/>
    <p:sldId id="777" r:id="rId10"/>
    <p:sldId id="774" r:id="rId11"/>
    <p:sldId id="773" r:id="rId12"/>
    <p:sldId id="778" r:id="rId13"/>
    <p:sldId id="781" r:id="rId14"/>
    <p:sldId id="780" r:id="rId15"/>
    <p:sldId id="782" r:id="rId16"/>
    <p:sldId id="783" r:id="rId17"/>
    <p:sldId id="784" r:id="rId18"/>
    <p:sldId id="779" r:id="rId19"/>
    <p:sldId id="785" r:id="rId20"/>
    <p:sldId id="788" r:id="rId21"/>
    <p:sldId id="789" r:id="rId22"/>
    <p:sldId id="790" r:id="rId23"/>
    <p:sldId id="792" r:id="rId24"/>
    <p:sldId id="791" r:id="rId25"/>
    <p:sldId id="742" r:id="rId26"/>
    <p:sldId id="770" r:id="rId27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32"/>
    <a:srgbClr val="FFFFFF"/>
    <a:srgbClr val="061F3F"/>
    <a:srgbClr val="001F3E"/>
    <a:srgbClr val="002850"/>
    <a:srgbClr val="001E37"/>
    <a:srgbClr val="75CCEB"/>
    <a:srgbClr val="D402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606" autoAdjust="0"/>
    <p:restoredTop sz="71087" autoAdjust="0"/>
  </p:normalViewPr>
  <p:slideViewPr>
    <p:cSldViewPr snapToGrid="0">
      <p:cViewPr>
        <p:scale>
          <a:sx n="75" d="100"/>
          <a:sy n="75" d="100"/>
        </p:scale>
        <p:origin x="-750" y="-264"/>
      </p:cViewPr>
      <p:guideLst>
        <p:guide orient="horz" pos="2032"/>
        <p:guide orient="horz" pos="1457"/>
        <p:guide orient="horz" pos="1035"/>
        <p:guide orient="horz" pos="615"/>
        <p:guide orient="horz" pos="3774"/>
        <p:guide orient="horz"/>
        <p:guide orient="horz" pos="639"/>
        <p:guide pos="2880"/>
        <p:guide pos="181"/>
        <p:guide pos="2565"/>
        <p:guide pos="3169"/>
        <p:guide pos="510"/>
        <p:guide pos="674"/>
        <p:guide pos="5530"/>
        <p:guide pos="55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10"/>
    </p:cViewPr>
  </p:sorterViewPr>
  <p:notesViewPr>
    <p:cSldViewPr snapToGrid="0">
      <p:cViewPr varScale="1">
        <p:scale>
          <a:sx n="49" d="100"/>
          <a:sy n="49" d="100"/>
        </p:scale>
        <p:origin x="-1890" y="-102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3" rIns="92362" bIns="46183" numCol="1" anchor="t" anchorCtr="0" compatLnSpc="1">
            <a:prstTxWarp prst="textNoShape">
              <a:avLst/>
            </a:prstTxWarp>
          </a:bodyPr>
          <a:lstStyle>
            <a:lvl1pPr defTabSz="925513">
              <a:lnSpc>
                <a:spcPct val="100000"/>
              </a:lnSpc>
              <a:defRPr sz="10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3" rIns="92362" bIns="46183" numCol="1" anchor="t" anchorCtr="0" compatLnSpc="1">
            <a:prstTxWarp prst="textNoShape">
              <a:avLst/>
            </a:prstTxWarp>
          </a:bodyPr>
          <a:lstStyle>
            <a:lvl1pPr algn="r" defTabSz="925513">
              <a:lnSpc>
                <a:spcPct val="100000"/>
              </a:lnSpc>
              <a:defRPr sz="10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3" rIns="92362" bIns="46183" numCol="1" anchor="b" anchorCtr="0" compatLnSpc="1">
            <a:prstTxWarp prst="textNoShape">
              <a:avLst/>
            </a:prstTxWarp>
          </a:bodyPr>
          <a:lstStyle>
            <a:lvl1pPr defTabSz="925513">
              <a:lnSpc>
                <a:spcPct val="100000"/>
              </a:lnSpc>
              <a:defRPr sz="10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3" rIns="92362" bIns="46183" numCol="1" anchor="b" anchorCtr="0" compatLnSpc="1">
            <a:prstTxWarp prst="textNoShape">
              <a:avLst/>
            </a:prstTxWarp>
          </a:bodyPr>
          <a:lstStyle>
            <a:lvl1pPr algn="r" defTabSz="925513">
              <a:lnSpc>
                <a:spcPct val="100000"/>
              </a:lnSpc>
              <a:defRPr sz="1000"/>
            </a:lvl1pPr>
          </a:lstStyle>
          <a:p>
            <a:fld id="{65AFC21F-82AB-4B8E-8331-2CF1130350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3" rIns="92362" bIns="46183" numCol="1" anchor="t" anchorCtr="0" compatLnSpc="1">
            <a:prstTxWarp prst="textNoShape">
              <a:avLst/>
            </a:prstTxWarp>
          </a:bodyPr>
          <a:lstStyle>
            <a:lvl1pPr defTabSz="925513">
              <a:lnSpc>
                <a:spcPct val="100000"/>
              </a:lnSpc>
              <a:defRPr sz="10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3" rIns="92362" bIns="46183" numCol="1" anchor="t" anchorCtr="0" compatLnSpc="1">
            <a:prstTxWarp prst="textNoShape">
              <a:avLst/>
            </a:prstTxWarp>
          </a:bodyPr>
          <a:lstStyle>
            <a:lvl1pPr algn="r" defTabSz="925513">
              <a:lnSpc>
                <a:spcPct val="100000"/>
              </a:lnSpc>
              <a:defRPr sz="10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4688" y="558800"/>
            <a:ext cx="5443537" cy="4083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86313"/>
            <a:ext cx="498475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3" rIns="92362" bIns="46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3" rIns="92362" bIns="46183" numCol="1" anchor="b" anchorCtr="0" compatLnSpc="1">
            <a:prstTxWarp prst="textNoShape">
              <a:avLst/>
            </a:prstTxWarp>
          </a:bodyPr>
          <a:lstStyle>
            <a:lvl1pPr defTabSz="925513">
              <a:lnSpc>
                <a:spcPct val="100000"/>
              </a:lnSpc>
              <a:defRPr sz="10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2" tIns="46183" rIns="92362" bIns="46183" numCol="1" anchor="b" anchorCtr="0" compatLnSpc="1">
            <a:prstTxWarp prst="textNoShape">
              <a:avLst/>
            </a:prstTxWarp>
          </a:bodyPr>
          <a:lstStyle>
            <a:lvl1pPr algn="r" defTabSz="925513">
              <a:lnSpc>
                <a:spcPct val="100000"/>
              </a:lnSpc>
              <a:defRPr sz="1000"/>
            </a:lvl1pPr>
          </a:lstStyle>
          <a:p>
            <a:fld id="{EF597F62-CFBD-4FB3-A6A3-BAB6748C79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11125" indent="-111125" algn="l" rtl="0" fontAlgn="base">
      <a:spcBef>
        <a:spcPct val="30000"/>
      </a:spcBef>
      <a:spcAft>
        <a:spcPct val="0"/>
      </a:spcAft>
      <a:buClr>
        <a:srgbClr val="333366"/>
      </a:buClr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71500" indent="-114300" algn="l" rtl="0" fontAlgn="base">
      <a:spcBef>
        <a:spcPct val="30000"/>
      </a:spcBef>
      <a:spcAft>
        <a:spcPct val="0"/>
      </a:spcAft>
      <a:buClr>
        <a:srgbClr val="333366"/>
      </a:buClr>
      <a:buChar char="•"/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33463" indent="-119063" algn="l" rtl="0" fontAlgn="base">
      <a:spcBef>
        <a:spcPct val="30000"/>
      </a:spcBef>
      <a:spcAft>
        <a:spcPct val="0"/>
      </a:spcAft>
      <a:buClr>
        <a:srgbClr val="333366"/>
      </a:buClr>
      <a:buChar char="•"/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482725" indent="-114300" algn="l" rtl="0" fontAlgn="base">
      <a:spcBef>
        <a:spcPct val="30000"/>
      </a:spcBef>
      <a:spcAft>
        <a:spcPct val="0"/>
      </a:spcAft>
      <a:buClr>
        <a:srgbClr val="333366"/>
      </a:buClr>
      <a:buChar char="•"/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939925" indent="-111125" algn="l" rtl="0" fontAlgn="base">
      <a:spcBef>
        <a:spcPct val="30000"/>
      </a:spcBef>
      <a:spcAft>
        <a:spcPct val="0"/>
      </a:spcAft>
      <a:buClr>
        <a:srgbClr val="333366"/>
      </a:buClr>
      <a:buChar char="•"/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5CE9B-2654-4087-A7DB-A5448845AE65}" type="slidenum">
              <a:rPr lang="en-US"/>
              <a:pPr/>
              <a:t>1</a:t>
            </a:fld>
            <a:endParaRPr lang="en-US"/>
          </a:p>
        </p:txBody>
      </p:sp>
      <p:sp>
        <p:nvSpPr>
          <p:cNvPr id="117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39775"/>
            <a:ext cx="4927600" cy="3697288"/>
          </a:xfrm>
          <a:ln/>
        </p:spPr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175" y="4646613"/>
            <a:ext cx="5002213" cy="4521200"/>
          </a:xfrm>
        </p:spPr>
        <p:txBody>
          <a:bodyPr/>
          <a:lstStyle/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 b="1" u="sng"/>
              <a:t>Overall presentation time:</a:t>
            </a:r>
            <a:r>
              <a:rPr lang="en-GB" sz="800"/>
              <a:t>  23 minutes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 b="1" u="sng"/>
              <a:t>Intro slide time:</a:t>
            </a:r>
            <a:r>
              <a:rPr lang="en-GB" sz="800"/>
              <a:t>  30 seconds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 b="1" u="sng"/>
              <a:t>Intro slide content: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 b="1" u="sng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Main presenter welcomes students:</a:t>
            </a:r>
          </a:p>
          <a:p>
            <a:pPr marL="268288" lvl="1" indent="182563">
              <a:lnSpc>
                <a:spcPct val="80000"/>
              </a:lnSpc>
              <a:buClr>
                <a:schemeClr val="tx1"/>
              </a:buClr>
              <a:buFont typeface="Times New Roman" pitchFamily="18" charset="0"/>
              <a:buChar char="–"/>
              <a:tabLst>
                <a:tab pos="88900" algn="l"/>
              </a:tabLst>
            </a:pPr>
            <a:r>
              <a:rPr lang="en-GB" sz="700"/>
              <a:t>Mention University e.g. “It’s great to be back at x…”</a:t>
            </a:r>
          </a:p>
          <a:p>
            <a:pPr marL="268288" lvl="1" indent="182563">
              <a:lnSpc>
                <a:spcPct val="80000"/>
              </a:lnSpc>
              <a:buClr>
                <a:schemeClr val="tx1"/>
              </a:buClr>
              <a:buFont typeface="Times New Roman" pitchFamily="18" charset="0"/>
              <a:buChar char="–"/>
              <a:tabLst>
                <a:tab pos="88900" algn="l"/>
              </a:tabLst>
            </a:pPr>
            <a:r>
              <a:rPr lang="en-GB" sz="700"/>
              <a:t>Mention any relevant university specific stats (recruitment team will provide data)</a:t>
            </a:r>
          </a:p>
          <a:p>
            <a:pPr marL="268288" lvl="1" indent="182563">
              <a:lnSpc>
                <a:spcPct val="80000"/>
              </a:lnSpc>
              <a:buClr>
                <a:schemeClr val="tx1"/>
              </a:buClr>
              <a:buFont typeface="Times New Roman" pitchFamily="18" charset="0"/>
              <a:buChar char="–"/>
              <a:tabLst>
                <a:tab pos="88900" algn="l"/>
              </a:tabLst>
            </a:pPr>
            <a:r>
              <a:rPr lang="en-GB" sz="700"/>
              <a:t>Introduce other presenters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 b="1" u="sng"/>
              <a:t>Key points to get across in the presentation: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 b="1" u="sng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Morgan Stanley culture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Role of technology within banking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Technology innovation 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Breadth of technology careers (not just coding)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Short and long term career opportunities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 b="1" u="sng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 b="1" u="sng"/>
              <a:t>General reminders: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 b="1" u="sng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Do not mention competitors or criticise other industries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Keep explanations simple - avoid jargon/acronyms e.g. securities, APG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Aim to appeal to students from both very technical AND broader backgrounds 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Keep to time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Try to relate to each other during the presentation e.g. “As x mentioned earlier…”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 b="1" u="sng"/>
              <a:t>Working group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Chris Edmonds, James Boustead, David Pilgrim, James Belsey, Oli Bage, Sophia Ducran, Nik Marangozov, James Campbell, Aradna Jeswani, Helen Freeman, Kim Andrews, Sarah Barker</a:t>
            </a:r>
            <a:endParaRPr lang="en-US" sz="8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10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11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12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13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14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15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16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17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18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19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2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20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21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22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F85DB-7806-4EA0-B9AC-97169CBCC769}" type="slidenum">
              <a:rPr lang="en-US"/>
              <a:pPr/>
              <a:t>23</a:t>
            </a:fld>
            <a:endParaRPr lang="en-US"/>
          </a:p>
        </p:txBody>
      </p:sp>
      <p:sp>
        <p:nvSpPr>
          <p:cNvPr id="115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00" b="1"/>
              <a:t>Slide 4 – Morgan Stanley Global Presence</a:t>
            </a:r>
          </a:p>
          <a:p>
            <a:endParaRPr lang="en-GB" sz="1000" b="1"/>
          </a:p>
          <a:p>
            <a:r>
              <a:rPr lang="en-GB" sz="1000" b="1"/>
              <a:t>Duration: </a:t>
            </a:r>
            <a:r>
              <a:rPr lang="en-GB" sz="1000"/>
              <a:t>2 mins</a:t>
            </a:r>
          </a:p>
          <a:p>
            <a:r>
              <a:rPr lang="en-GB" sz="1000" b="1"/>
              <a:t>Purpose: </a:t>
            </a:r>
            <a:r>
              <a:rPr lang="en-GB" sz="1000"/>
              <a:t>Bring home the global nature of the firm and what this means for the technology division – use personal experiences.</a:t>
            </a:r>
          </a:p>
          <a:p>
            <a:r>
              <a:rPr lang="en-GB" sz="1000" b="1"/>
              <a:t>Speaker:  </a:t>
            </a:r>
            <a:r>
              <a:rPr lang="en-GB" sz="1000"/>
              <a:t>Lead presenters</a:t>
            </a:r>
            <a:endParaRPr lang="en-US" sz="1000"/>
          </a:p>
          <a:p>
            <a:endParaRPr lang="en-GB" sz="1000"/>
          </a:p>
          <a:p>
            <a:r>
              <a:rPr lang="en-GB" sz="1000"/>
              <a:t>NOTE _ Yellow = New offices</a:t>
            </a:r>
          </a:p>
          <a:p>
            <a:r>
              <a:rPr lang="en-GB" sz="1000"/>
              <a:t>As you can see, we are all over the world - we all work in a global team or with a global team.</a:t>
            </a:r>
          </a:p>
          <a:p>
            <a:r>
              <a:rPr lang="en-US" sz="1000"/>
              <a:t>Currently our 53,718 people represent over 120 nationalities and speak 90 languages; they work in 600 offices in 32 countries. </a:t>
            </a:r>
          </a:p>
          <a:p>
            <a:r>
              <a:rPr lang="en-GB" sz="1000"/>
              <a:t>The Technology division is the 2nd biggest division after Finance/Ops with over 6000 employees globally</a:t>
            </a:r>
          </a:p>
          <a:p>
            <a:r>
              <a:rPr lang="en-GB" sz="1000"/>
              <a:t>Key IT centres, i.e. NY, London, Mumbai and Tokyo.IT supports the business </a:t>
            </a:r>
            <a:r>
              <a:rPr lang="en-GB" sz="1000" b="1"/>
              <a:t>globally, 24 hours a day, 7 days a week</a:t>
            </a:r>
          </a:p>
          <a:p>
            <a:r>
              <a:rPr lang="en-GB" sz="1000"/>
              <a:t>Technologists need to work with each other effectively across continents – you’re likely to be on conference calls with Tokyo first thing in the morning and on email with your NY colleagues in the afternoon</a:t>
            </a:r>
          </a:p>
          <a:p>
            <a:r>
              <a:rPr lang="en-GB" sz="1000"/>
              <a:t>Discuss </a:t>
            </a:r>
            <a:r>
              <a:rPr lang="en-GB" sz="1000" b="1"/>
              <a:t>personal experiences and challenges</a:t>
            </a:r>
            <a:r>
              <a:rPr lang="en-GB" sz="1000"/>
              <a:t> of working in global teams and travel opportunities you have had e.g. “In my case, I spent 4 years in the Tokyo office and regularly travel to NY.  I now manage people in x different regions. </a:t>
            </a:r>
          </a:p>
          <a:p>
            <a:r>
              <a:rPr lang="en-GB" sz="1000"/>
              <a:t>The recent graduates in my group work very closely with technologists across many regions.” Make the point that although we are a large firm, you always feel part of a team rather than a small fish in a big pond</a:t>
            </a:r>
            <a:endParaRPr lang="en-US" sz="10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482A5-FA33-4620-9888-21E80691740A}" type="slidenum">
              <a:rPr lang="en-US"/>
              <a:pPr/>
              <a:t>24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39775"/>
            <a:ext cx="4927600" cy="3697288"/>
          </a:xfrm>
          <a:ln/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175" y="4646613"/>
            <a:ext cx="5002213" cy="4521200"/>
          </a:xfrm>
        </p:spPr>
        <p:txBody>
          <a:bodyPr/>
          <a:lstStyle/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 b="1" u="sng"/>
              <a:t>Overall presentation time:</a:t>
            </a:r>
            <a:r>
              <a:rPr lang="en-GB" sz="800"/>
              <a:t>  23 minutes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 b="1" u="sng"/>
              <a:t>Intro slide time:</a:t>
            </a:r>
            <a:r>
              <a:rPr lang="en-GB" sz="800"/>
              <a:t>  30 seconds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 b="1" u="sng"/>
              <a:t>Intro slide content: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 b="1" u="sng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Main presenter welcomes students:</a:t>
            </a:r>
          </a:p>
          <a:p>
            <a:pPr marL="268288" lvl="1" indent="182563">
              <a:lnSpc>
                <a:spcPct val="80000"/>
              </a:lnSpc>
              <a:buClr>
                <a:schemeClr val="tx1"/>
              </a:buClr>
              <a:buFont typeface="Times New Roman" pitchFamily="18" charset="0"/>
              <a:buChar char="–"/>
              <a:tabLst>
                <a:tab pos="88900" algn="l"/>
              </a:tabLst>
            </a:pPr>
            <a:r>
              <a:rPr lang="en-GB" sz="700"/>
              <a:t>Mention University e.g. “It’s great to be back at x…”</a:t>
            </a:r>
          </a:p>
          <a:p>
            <a:pPr marL="268288" lvl="1" indent="182563">
              <a:lnSpc>
                <a:spcPct val="80000"/>
              </a:lnSpc>
              <a:buClr>
                <a:schemeClr val="tx1"/>
              </a:buClr>
              <a:buFont typeface="Times New Roman" pitchFamily="18" charset="0"/>
              <a:buChar char="–"/>
              <a:tabLst>
                <a:tab pos="88900" algn="l"/>
              </a:tabLst>
            </a:pPr>
            <a:r>
              <a:rPr lang="en-GB" sz="700"/>
              <a:t>Mention any relevant university specific stats (recruitment team will provide data)</a:t>
            </a:r>
          </a:p>
          <a:p>
            <a:pPr marL="268288" lvl="1" indent="182563">
              <a:lnSpc>
                <a:spcPct val="80000"/>
              </a:lnSpc>
              <a:buClr>
                <a:schemeClr val="tx1"/>
              </a:buClr>
              <a:buFont typeface="Times New Roman" pitchFamily="18" charset="0"/>
              <a:buChar char="–"/>
              <a:tabLst>
                <a:tab pos="88900" algn="l"/>
              </a:tabLst>
            </a:pPr>
            <a:r>
              <a:rPr lang="en-GB" sz="700"/>
              <a:t>Introduce other presenters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 b="1" u="sng"/>
              <a:t>Key points to get across in the presentation: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 b="1" u="sng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Morgan Stanley culture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Role of technology within banking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Technology innovation 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Breadth of technology careers (not just coding)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Short and long term career opportunities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 b="1" u="sng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 b="1" u="sng"/>
              <a:t>General reminders: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 b="1" u="sng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Do not mention competitors or criticise other industries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Keep explanations simple - avoid jargon/acronyms e.g. securities, APG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Aim to appeal to students from both very technical AND broader backgrounds 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Keep to time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Try to relate to each other during the presentation e.g. “As x mentioned earlier…”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endParaRPr lang="en-GB" sz="800"/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 b="1" u="sng"/>
              <a:t>Working group</a:t>
            </a:r>
          </a:p>
          <a:p>
            <a:pPr marL="88900" indent="-88900">
              <a:lnSpc>
                <a:spcPct val="80000"/>
              </a:lnSpc>
              <a:tabLst>
                <a:tab pos="88900" algn="l"/>
              </a:tabLst>
            </a:pPr>
            <a:r>
              <a:rPr lang="en-GB" sz="800"/>
              <a:t>Chris Edmonds, James Boustead, David Pilgrim, James Belsey, Oli Bage, Sophia Ducran, Nik Marangozov, James Campbell, Aradna Jeswani, Helen Freeman, Kim Andrews, Sarah Barker</a:t>
            </a:r>
            <a:endParaRPr lang="en-US" sz="8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3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4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5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6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7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 dirty="0"/>
              <a:t>Slide 5 – Morgan Stanley Technology </a:t>
            </a:r>
            <a:r>
              <a:rPr lang="en-GB" sz="800" b="1" i="1" dirty="0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 dirty="0"/>
          </a:p>
          <a:p>
            <a:pPr>
              <a:lnSpc>
                <a:spcPct val="80000"/>
              </a:lnSpc>
            </a:pPr>
            <a:r>
              <a:rPr lang="en-GB" sz="800" b="1" dirty="0"/>
              <a:t>Duration: </a:t>
            </a:r>
            <a:r>
              <a:rPr lang="en-GB" sz="800" dirty="0"/>
              <a:t>3 </a:t>
            </a:r>
            <a:r>
              <a:rPr lang="en-GB" sz="800" dirty="0" err="1"/>
              <a:t>mins</a:t>
            </a:r>
            <a:endParaRPr lang="en-GB" sz="800" dirty="0"/>
          </a:p>
          <a:p>
            <a:pPr>
              <a:lnSpc>
                <a:spcPct val="80000"/>
              </a:lnSpc>
            </a:pPr>
            <a:r>
              <a:rPr lang="en-GB" sz="800" b="1" dirty="0"/>
              <a:t>Purpose: </a:t>
            </a:r>
            <a:r>
              <a:rPr lang="en-GB" sz="800" dirty="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 dirty="0"/>
              <a:t>Speaker:  </a:t>
            </a:r>
            <a:r>
              <a:rPr lang="en-GB" sz="800" dirty="0"/>
              <a:t>Lead presenters</a:t>
            </a:r>
            <a:endParaRPr lang="en-US" sz="800" dirty="0"/>
          </a:p>
          <a:p>
            <a:pPr>
              <a:lnSpc>
                <a:spcPct val="80000"/>
              </a:lnSpc>
            </a:pPr>
            <a:endParaRPr lang="en-GB" sz="800" dirty="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 dirty="0"/>
              <a:t>What do we essentially do in technology?</a:t>
            </a:r>
            <a:r>
              <a:rPr lang="en-GB" sz="900" dirty="0"/>
              <a:t>  </a:t>
            </a:r>
            <a:r>
              <a:rPr lang="en-GB" sz="900" b="1" dirty="0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 dirty="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 dirty="0"/>
              <a:t>Solutions…. </a:t>
            </a:r>
            <a:r>
              <a:rPr lang="en-US" sz="900" i="1" dirty="0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 dirty="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 dirty="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 dirty="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 dirty="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 dirty="0"/>
              <a:t>Close partnership and collaboration with Microsoft, IBM and many more software vendors, for </a:t>
            </a:r>
            <a:r>
              <a:rPr lang="en-GB" sz="900" dirty="0" err="1"/>
              <a:t>example:Technology</a:t>
            </a:r>
            <a:r>
              <a:rPr lang="en-GB" sz="900" dirty="0"/>
              <a:t> Roadmap – quarterly forums where we invite CEOs from technology companies to </a:t>
            </a:r>
            <a:r>
              <a:rPr lang="en-US" sz="900" dirty="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 dirty="0"/>
              <a:t>Recent guests: Microsoft CEO (Steve Ballmer), Salesforce.com (Marc </a:t>
            </a:r>
            <a:r>
              <a:rPr lang="en-US" sz="900" dirty="0" err="1"/>
              <a:t>Benioff</a:t>
            </a:r>
            <a:r>
              <a:rPr lang="en-US" sz="900" dirty="0"/>
              <a:t>), </a:t>
            </a:r>
            <a:r>
              <a:rPr lang="en-US" sz="900" dirty="0" err="1"/>
              <a:t>Betfare.Vendors</a:t>
            </a:r>
            <a:r>
              <a:rPr lang="en-US" sz="900" dirty="0"/>
              <a:t>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 dirty="0"/>
              <a:t>We were the first people on wall street to adopt the </a:t>
            </a:r>
            <a:r>
              <a:rPr lang="en-US" sz="900" dirty="0" err="1"/>
              <a:t>linux-intel</a:t>
            </a:r>
            <a:r>
              <a:rPr lang="en-US" sz="900" dirty="0"/>
              <a:t>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 dirty="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 dirty="0"/>
              <a:t>We </a:t>
            </a:r>
            <a:r>
              <a:rPr lang="en-GB" sz="900" b="1" dirty="0"/>
              <a:t>recruit</a:t>
            </a:r>
            <a:r>
              <a:rPr lang="en-GB" sz="900" dirty="0"/>
              <a:t> and </a:t>
            </a:r>
            <a:r>
              <a:rPr lang="en-GB" sz="900" b="1" dirty="0"/>
              <a:t>retain</a:t>
            </a:r>
            <a:r>
              <a:rPr lang="en-GB" sz="900" dirty="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 dirty="0"/>
              <a:t>Results….</a:t>
            </a:r>
            <a:r>
              <a:rPr lang="en-GB" sz="900" dirty="0"/>
              <a:t>Briefly touch on awards mentioned on the slide – we have </a:t>
            </a:r>
            <a:r>
              <a:rPr lang="en-US" sz="900" dirty="0"/>
              <a:t>won the top prize for Best European IT Department for the second year in a row at the annual </a:t>
            </a:r>
            <a:r>
              <a:rPr lang="en-US" sz="900" i="1" dirty="0"/>
              <a:t>Financial News</a:t>
            </a:r>
            <a:r>
              <a:rPr lang="en-US" sz="900" dirty="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 dirty="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8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 dirty="0"/>
              <a:t>Slide 5 – Morgan Stanley Technology </a:t>
            </a:r>
            <a:r>
              <a:rPr lang="en-GB" sz="800" b="1" i="1" dirty="0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 dirty="0"/>
          </a:p>
          <a:p>
            <a:pPr>
              <a:lnSpc>
                <a:spcPct val="80000"/>
              </a:lnSpc>
            </a:pPr>
            <a:r>
              <a:rPr lang="en-GB" sz="800" b="1" dirty="0"/>
              <a:t>Duration: </a:t>
            </a:r>
            <a:r>
              <a:rPr lang="en-GB" sz="800" dirty="0"/>
              <a:t>3 </a:t>
            </a:r>
            <a:r>
              <a:rPr lang="en-GB" sz="800" dirty="0" err="1"/>
              <a:t>mins</a:t>
            </a:r>
            <a:endParaRPr lang="en-GB" sz="800" dirty="0"/>
          </a:p>
          <a:p>
            <a:pPr>
              <a:lnSpc>
                <a:spcPct val="80000"/>
              </a:lnSpc>
            </a:pPr>
            <a:r>
              <a:rPr lang="en-GB" sz="800" b="1" dirty="0"/>
              <a:t>Purpose: </a:t>
            </a:r>
            <a:r>
              <a:rPr lang="en-GB" sz="800" dirty="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 dirty="0"/>
              <a:t>Speaker:  </a:t>
            </a:r>
            <a:r>
              <a:rPr lang="en-GB" sz="800" dirty="0"/>
              <a:t>Lead presenters</a:t>
            </a:r>
            <a:endParaRPr lang="en-US" sz="800" dirty="0"/>
          </a:p>
          <a:p>
            <a:pPr>
              <a:lnSpc>
                <a:spcPct val="80000"/>
              </a:lnSpc>
            </a:pPr>
            <a:endParaRPr lang="en-GB" sz="800" dirty="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 dirty="0"/>
              <a:t>What do we essentially do in technology?</a:t>
            </a:r>
            <a:r>
              <a:rPr lang="en-GB" sz="900" dirty="0"/>
              <a:t>  </a:t>
            </a:r>
            <a:r>
              <a:rPr lang="en-GB" sz="900" b="1" dirty="0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 dirty="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 dirty="0"/>
              <a:t>Solutions…. </a:t>
            </a:r>
            <a:r>
              <a:rPr lang="en-US" sz="900" i="1" dirty="0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 dirty="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 dirty="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 dirty="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 dirty="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 dirty="0"/>
              <a:t>Close partnership and collaboration with Microsoft, IBM and many more software vendors, for </a:t>
            </a:r>
            <a:r>
              <a:rPr lang="en-GB" sz="900" dirty="0" err="1"/>
              <a:t>example:Technology</a:t>
            </a:r>
            <a:r>
              <a:rPr lang="en-GB" sz="900" dirty="0"/>
              <a:t> Roadmap – quarterly forums where we invite CEOs from technology companies to </a:t>
            </a:r>
            <a:r>
              <a:rPr lang="en-US" sz="900" dirty="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 dirty="0"/>
              <a:t>Recent guests: Microsoft CEO (Steve Ballmer), Salesforce.com (Marc </a:t>
            </a:r>
            <a:r>
              <a:rPr lang="en-US" sz="900" dirty="0" err="1"/>
              <a:t>Benioff</a:t>
            </a:r>
            <a:r>
              <a:rPr lang="en-US" sz="900" dirty="0"/>
              <a:t>), </a:t>
            </a:r>
            <a:r>
              <a:rPr lang="en-US" sz="900" dirty="0" err="1"/>
              <a:t>Betfare.Vendors</a:t>
            </a:r>
            <a:r>
              <a:rPr lang="en-US" sz="900" dirty="0"/>
              <a:t>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 dirty="0"/>
              <a:t>We were the first people on wall street to adopt the </a:t>
            </a:r>
            <a:r>
              <a:rPr lang="en-US" sz="900" dirty="0" err="1"/>
              <a:t>linux-intel</a:t>
            </a:r>
            <a:r>
              <a:rPr lang="en-US" sz="900" dirty="0"/>
              <a:t>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 dirty="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 dirty="0"/>
              <a:t>We </a:t>
            </a:r>
            <a:r>
              <a:rPr lang="en-GB" sz="900" b="1" dirty="0"/>
              <a:t>recruit</a:t>
            </a:r>
            <a:r>
              <a:rPr lang="en-GB" sz="900" dirty="0"/>
              <a:t> and </a:t>
            </a:r>
            <a:r>
              <a:rPr lang="en-GB" sz="900" b="1" dirty="0"/>
              <a:t>retain</a:t>
            </a:r>
            <a:r>
              <a:rPr lang="en-GB" sz="900" dirty="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 dirty="0"/>
              <a:t>Results….</a:t>
            </a:r>
            <a:r>
              <a:rPr lang="en-GB" sz="900" dirty="0"/>
              <a:t>Briefly touch on awards mentioned on the slide – we have </a:t>
            </a:r>
            <a:r>
              <a:rPr lang="en-US" sz="900" dirty="0"/>
              <a:t>won the top prize for Best European IT Department for the second year in a row at the annual </a:t>
            </a:r>
            <a:r>
              <a:rPr lang="en-US" sz="900" i="1" dirty="0"/>
              <a:t>Financial News</a:t>
            </a:r>
            <a:r>
              <a:rPr lang="en-US" sz="900" dirty="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 dirty="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B9F27-A64C-4576-89EE-D8D9E2DDB04D}" type="slidenum">
              <a:rPr lang="en-US"/>
              <a:pPr/>
              <a:t>9</a:t>
            </a:fld>
            <a:endParaRPr lang="en-US"/>
          </a:p>
        </p:txBody>
      </p:sp>
      <p:sp>
        <p:nvSpPr>
          <p:cNvPr id="115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4786313"/>
            <a:ext cx="6337300" cy="4684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800" b="1"/>
              <a:t>Slide 5 – Morgan Stanley Technology </a:t>
            </a:r>
            <a:r>
              <a:rPr lang="en-GB" sz="800" b="1" i="1"/>
              <a:t>Challenges….</a:t>
            </a:r>
          </a:p>
          <a:p>
            <a:pPr>
              <a:lnSpc>
                <a:spcPct val="80000"/>
              </a:lnSpc>
            </a:pPr>
            <a:endParaRPr lang="en-GB" sz="800" b="1" i="1"/>
          </a:p>
          <a:p>
            <a:pPr>
              <a:lnSpc>
                <a:spcPct val="80000"/>
              </a:lnSpc>
            </a:pPr>
            <a:r>
              <a:rPr lang="en-GB" sz="800" b="1"/>
              <a:t>Duration: </a:t>
            </a:r>
            <a:r>
              <a:rPr lang="en-GB" sz="800"/>
              <a:t>3 mins</a:t>
            </a:r>
          </a:p>
          <a:p>
            <a:pPr>
              <a:lnSpc>
                <a:spcPct val="80000"/>
              </a:lnSpc>
            </a:pPr>
            <a:r>
              <a:rPr lang="en-GB" sz="800" b="1"/>
              <a:t>Purpose: </a:t>
            </a:r>
            <a:r>
              <a:rPr lang="en-GB" sz="800"/>
              <a:t>Convey the key selling points of MSIT as highlighted by this year’s intern class – all four points in ‘solutions’ need to be talked around.  The slide also clarifies what a technology career in financial services involves as opposed to alternative technology careers.</a:t>
            </a:r>
          </a:p>
          <a:p>
            <a:pPr>
              <a:lnSpc>
                <a:spcPct val="80000"/>
              </a:lnSpc>
            </a:pPr>
            <a:r>
              <a:rPr lang="en-GB" sz="800" b="1"/>
              <a:t>Speaker:  </a:t>
            </a:r>
            <a:r>
              <a:rPr lang="en-GB" sz="800"/>
              <a:t>Lead presenters</a:t>
            </a:r>
            <a:endParaRPr lang="en-US" sz="800"/>
          </a:p>
          <a:p>
            <a:pPr>
              <a:lnSpc>
                <a:spcPct val="80000"/>
              </a:lnSpc>
            </a:pPr>
            <a:endParaRPr lang="en-GB" sz="800"/>
          </a:p>
          <a:p>
            <a:pPr>
              <a:lnSpc>
                <a:spcPct val="95000"/>
              </a:lnSpc>
              <a:buFontTx/>
              <a:buNone/>
            </a:pPr>
            <a:r>
              <a:rPr lang="en-GB" sz="900" b="1"/>
              <a:t>What do we essentially do in technology?</a:t>
            </a:r>
            <a:r>
              <a:rPr lang="en-GB" sz="900"/>
              <a:t>  </a:t>
            </a:r>
            <a:r>
              <a:rPr lang="en-GB" sz="900" b="1"/>
              <a:t>Enable our business units make more money</a:t>
            </a:r>
          </a:p>
          <a:p>
            <a:pPr>
              <a:lnSpc>
                <a:spcPct val="95000"/>
              </a:lnSpc>
            </a:pPr>
            <a:r>
              <a:rPr lang="en-GB" sz="900"/>
              <a:t>Stock market is now almost 100% automated – new financial products are coming onto the market daily – we constantly need to develop  new technology to maintain a competitive advantage – also need to process more and more trades as this is how we make more money 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sz="900" b="1" i="1"/>
              <a:t>Solutions…. </a:t>
            </a:r>
            <a:r>
              <a:rPr lang="en-US" sz="900" i="1"/>
              <a:t>(these are the key differentiators that set Morgan Stanley Technology apart so spend time on them)</a:t>
            </a:r>
          </a:p>
          <a:p>
            <a:pPr>
              <a:lnSpc>
                <a:spcPct val="95000"/>
              </a:lnSpc>
            </a:pPr>
            <a:r>
              <a:rPr lang="en-US" sz="900"/>
              <a:t>Budget rivals the operating budget of many large software companies (would be the 5th largest company in the computer software industry in terms of revenues behind Electronic Arts – $ 3.1 billion and in front of Symantec - $ 2.6 billion).</a:t>
            </a:r>
          </a:p>
          <a:p>
            <a:pPr>
              <a:lnSpc>
                <a:spcPct val="95000"/>
              </a:lnSpc>
            </a:pPr>
            <a:r>
              <a:rPr lang="en-US" sz="900"/>
              <a:t>If IT Europe was a separate company it would be so big that it would be in the FTSE 250.</a:t>
            </a:r>
          </a:p>
          <a:p>
            <a:pPr>
              <a:lnSpc>
                <a:spcPct val="95000"/>
              </a:lnSpc>
            </a:pPr>
            <a:r>
              <a:rPr lang="en-GB" sz="900"/>
              <a:t>Around 80% of our business applications are developed in-house.  </a:t>
            </a:r>
          </a:p>
          <a:p>
            <a:pPr>
              <a:lnSpc>
                <a:spcPct val="95000"/>
              </a:lnSpc>
            </a:pPr>
            <a:r>
              <a:rPr lang="en-GB" sz="900"/>
              <a:t>We manage our own infrastructure, on a global UNIX platform and the entire environment is customized, to the extent that we have our own instant messaging system (developed by a grad trainee by the way)</a:t>
            </a:r>
          </a:p>
          <a:p>
            <a:pPr>
              <a:lnSpc>
                <a:spcPct val="95000"/>
              </a:lnSpc>
            </a:pPr>
            <a:r>
              <a:rPr lang="en-GB" sz="900"/>
              <a:t>Close partnership and collaboration with Microsoft, IBM and many more software vendors, for example:Technology Roadmap – quarterly forums where we invite CEOs from technology companies to </a:t>
            </a:r>
            <a:r>
              <a:rPr lang="en-US" sz="900"/>
              <a:t>discuss the future of technology with our  IT management committee and BU heads.  </a:t>
            </a:r>
          </a:p>
          <a:p>
            <a:pPr>
              <a:lnSpc>
                <a:spcPct val="95000"/>
              </a:lnSpc>
            </a:pPr>
            <a:r>
              <a:rPr lang="en-US" sz="900"/>
              <a:t>Recent guests: Microsoft CEO (Steve Ballmer), Salesforce.com (Marc Benioff), Betfare.Vendors ask us to road test their technology and incorporate our feedback before it goes to market e.g. Windows Vista, Office 2007.</a:t>
            </a:r>
          </a:p>
          <a:p>
            <a:pPr>
              <a:lnSpc>
                <a:spcPct val="95000"/>
              </a:lnSpc>
            </a:pPr>
            <a:r>
              <a:rPr lang="en-US" sz="900"/>
              <a:t>We were the first people on wall street to adopt the linux-intel model through red hat and we worked to influence them early on before they became a main stream company. </a:t>
            </a:r>
          </a:p>
          <a:p>
            <a:pPr>
              <a:lnSpc>
                <a:spcPct val="95000"/>
              </a:lnSpc>
            </a:pPr>
            <a:r>
              <a:rPr lang="en-US" sz="900"/>
              <a:t>Early adopters of open source initiatives, especially around virtual computing. </a:t>
            </a:r>
          </a:p>
          <a:p>
            <a:pPr>
              <a:lnSpc>
                <a:spcPct val="95000"/>
              </a:lnSpc>
            </a:pPr>
            <a:r>
              <a:rPr lang="en-GB" sz="900"/>
              <a:t>We </a:t>
            </a:r>
            <a:r>
              <a:rPr lang="en-GB" sz="900" b="1"/>
              <a:t>recruit</a:t>
            </a:r>
            <a:r>
              <a:rPr lang="en-GB" sz="900"/>
              <a:t> and </a:t>
            </a:r>
            <a:r>
              <a:rPr lang="en-GB" sz="900" b="1"/>
              <a:t>retain</a:t>
            </a:r>
            <a:r>
              <a:rPr lang="en-GB" sz="900"/>
              <a:t> the best technologists which is why here today…</a:t>
            </a:r>
          </a:p>
          <a:p>
            <a:pPr>
              <a:lnSpc>
                <a:spcPct val="95000"/>
              </a:lnSpc>
            </a:pPr>
            <a:r>
              <a:rPr lang="en-US" sz="900" b="1" i="1"/>
              <a:t>Results….</a:t>
            </a:r>
            <a:r>
              <a:rPr lang="en-GB" sz="900"/>
              <a:t>Briefly touch on awards mentioned on the slide – we have </a:t>
            </a:r>
            <a:r>
              <a:rPr lang="en-US" sz="900"/>
              <a:t>won the top prize for Best European IT Department for the second year in a row at the annual </a:t>
            </a:r>
            <a:r>
              <a:rPr lang="en-US" sz="900" i="1"/>
              <a:t>Financial News</a:t>
            </a:r>
            <a:r>
              <a:rPr lang="en-US" sz="900"/>
              <a:t> Awards for IT Excellence.  </a:t>
            </a:r>
          </a:p>
          <a:p>
            <a:pPr>
              <a:lnSpc>
                <a:spcPct val="95000"/>
              </a:lnSpc>
            </a:pPr>
            <a:r>
              <a:rPr lang="en-US" sz="900"/>
              <a:t>You could also mention that we won the Best Back Office Solution for the Firm's European Equity Asset Servicing Renovation.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2306" name="Picture 2" descr="RD6_title-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9153525" cy="6867525"/>
          </a:xfrm>
          <a:prstGeom prst="rect">
            <a:avLst/>
          </a:prstGeom>
          <a:noFill/>
        </p:spPr>
      </p:pic>
      <p:sp>
        <p:nvSpPr>
          <p:cNvPr id="11223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2850" y="3106738"/>
            <a:ext cx="7040563" cy="449262"/>
          </a:xfrm>
        </p:spPr>
        <p:txBody>
          <a:bodyPr lIns="45720" rIns="45720" anchor="t"/>
          <a:lstStyle>
            <a:lvl1pPr>
              <a:spcBef>
                <a:spcPct val="20000"/>
              </a:spcBef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08" name="Rectangle 4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1212850" y="3943350"/>
            <a:ext cx="7040563" cy="412750"/>
          </a:xfrm>
        </p:spPr>
        <p:txBody>
          <a:bodyPr lIns="45720" rIns="45720"/>
          <a:lstStyle>
            <a:lvl1pPr marL="0" indent="0">
              <a:lnSpc>
                <a:spcPct val="100000"/>
              </a:lnSpc>
              <a:spcBef>
                <a:spcPct val="20000"/>
              </a:spcBef>
              <a:buFont typeface="Symbol" pitchFamily="18" charset="2"/>
              <a:buNone/>
              <a:defRPr sz="21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122309" name="Group 5"/>
          <p:cNvGrpSpPr>
            <a:grpSpLocks/>
          </p:cNvGrpSpPr>
          <p:nvPr/>
        </p:nvGrpSpPr>
        <p:grpSpPr bwMode="auto">
          <a:xfrm>
            <a:off x="-711200" y="-698500"/>
            <a:ext cx="10531475" cy="7161213"/>
            <a:chOff x="-448" y="-440"/>
            <a:chExt cx="6634" cy="4511"/>
          </a:xfrm>
        </p:grpSpPr>
        <p:sp>
          <p:nvSpPr>
            <p:cNvPr id="1122310" name="Text Box 6"/>
            <p:cNvSpPr txBox="1">
              <a:spLocks noChangeArrowheads="1"/>
            </p:cNvSpPr>
            <p:nvPr userDrawn="1"/>
          </p:nvSpPr>
          <p:spPr bwMode="auto">
            <a:xfrm>
              <a:off x="5760" y="3619"/>
              <a:ext cx="426" cy="26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>
                  <a:solidFill>
                    <a:srgbClr val="FF0000"/>
                  </a:solidFill>
                </a:rPr>
                <a:t>Nothing below this point</a:t>
              </a:r>
            </a:p>
          </p:txBody>
        </p:sp>
        <p:sp>
          <p:nvSpPr>
            <p:cNvPr id="1122311" name="Text Box 7"/>
            <p:cNvSpPr txBox="1">
              <a:spLocks noChangeArrowheads="1"/>
            </p:cNvSpPr>
            <p:nvPr userDrawn="1"/>
          </p:nvSpPr>
          <p:spPr bwMode="hidden">
            <a:xfrm>
              <a:off x="-448" y="435"/>
              <a:ext cx="426" cy="1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rgbClr val="FF0000"/>
                  </a:solidFill>
                </a:rPr>
                <a:t>Guide @</a:t>
              </a:r>
              <a:br>
                <a:rPr lang="en-US" sz="800">
                  <a:solidFill>
                    <a:srgbClr val="FF0000"/>
                  </a:solidFill>
                </a:rPr>
              </a:br>
              <a:r>
                <a:rPr lang="en-US" sz="800">
                  <a:solidFill>
                    <a:srgbClr val="FF0000"/>
                  </a:solidFill>
                </a:rPr>
                <a:t>2.68</a:t>
              </a:r>
            </a:p>
          </p:txBody>
        </p:sp>
        <p:sp>
          <p:nvSpPr>
            <p:cNvPr id="1122312" name="Text Box 8"/>
            <p:cNvSpPr txBox="1">
              <a:spLocks noChangeArrowheads="1"/>
            </p:cNvSpPr>
            <p:nvPr userDrawn="1"/>
          </p:nvSpPr>
          <p:spPr bwMode="hidden">
            <a:xfrm>
              <a:off x="-448" y="1250"/>
              <a:ext cx="426" cy="1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rgbClr val="FF0000"/>
                  </a:solidFill>
                </a:rPr>
                <a:t>Guide @</a:t>
              </a:r>
              <a:br>
                <a:rPr lang="en-US" sz="800">
                  <a:solidFill>
                    <a:srgbClr val="FF0000"/>
                  </a:solidFill>
                </a:rPr>
              </a:br>
              <a:r>
                <a:rPr lang="en-US" sz="800">
                  <a:solidFill>
                    <a:srgbClr val="FF0000"/>
                  </a:solidFill>
                </a:rPr>
                <a:t>1.57</a:t>
              </a:r>
            </a:p>
          </p:txBody>
        </p:sp>
        <p:sp>
          <p:nvSpPr>
            <p:cNvPr id="1122313" name="Text Box 9"/>
            <p:cNvSpPr txBox="1">
              <a:spLocks noChangeArrowheads="1"/>
            </p:cNvSpPr>
            <p:nvPr userDrawn="1"/>
          </p:nvSpPr>
          <p:spPr bwMode="hidden">
            <a:xfrm>
              <a:off x="-448" y="1018"/>
              <a:ext cx="426" cy="1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rgbClr val="FF0000"/>
                  </a:solidFill>
                </a:rPr>
                <a:t>Guide @</a:t>
              </a:r>
              <a:br>
                <a:rPr lang="en-US" sz="800">
                  <a:solidFill>
                    <a:srgbClr val="FF0000"/>
                  </a:solidFill>
                </a:rPr>
              </a:br>
              <a:r>
                <a:rPr lang="en-US" sz="800">
                  <a:solidFill>
                    <a:srgbClr val="FF0000"/>
                  </a:solidFill>
                </a:rPr>
                <a:t>1.97</a:t>
              </a:r>
            </a:p>
          </p:txBody>
        </p:sp>
        <p:sp>
          <p:nvSpPr>
            <p:cNvPr id="1122314" name="Text Box 10"/>
            <p:cNvSpPr txBox="1">
              <a:spLocks noChangeArrowheads="1"/>
            </p:cNvSpPr>
            <p:nvPr userDrawn="1"/>
          </p:nvSpPr>
          <p:spPr bwMode="hidden">
            <a:xfrm>
              <a:off x="-448" y="632"/>
              <a:ext cx="426" cy="26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rgbClr val="FF0000"/>
                  </a:solidFill>
                </a:rPr>
                <a:t>Subtitle Guide @</a:t>
              </a:r>
              <a:br>
                <a:rPr lang="en-US" sz="800">
                  <a:solidFill>
                    <a:srgbClr val="FF0000"/>
                  </a:solidFill>
                </a:rPr>
              </a:br>
              <a:r>
                <a:rPr lang="en-US" sz="800">
                  <a:solidFill>
                    <a:srgbClr val="FF0000"/>
                  </a:solidFill>
                </a:rPr>
                <a:t>2.64</a:t>
              </a:r>
            </a:p>
          </p:txBody>
        </p:sp>
        <p:sp>
          <p:nvSpPr>
            <p:cNvPr id="1122315" name="Text Box 11"/>
            <p:cNvSpPr txBox="1">
              <a:spLocks noChangeArrowheads="1"/>
            </p:cNvSpPr>
            <p:nvPr userDrawn="1"/>
          </p:nvSpPr>
          <p:spPr bwMode="hidden">
            <a:xfrm>
              <a:off x="-448" y="3875"/>
              <a:ext cx="426" cy="1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rgbClr val="FF0000"/>
                  </a:solidFill>
                </a:rPr>
                <a:t>Guide @</a:t>
              </a:r>
              <a:br>
                <a:rPr lang="en-US" sz="800">
                  <a:solidFill>
                    <a:srgbClr val="FF0000"/>
                  </a:solidFill>
                </a:rPr>
              </a:br>
              <a:r>
                <a:rPr lang="en-US" sz="800">
                  <a:solidFill>
                    <a:srgbClr val="FF0000"/>
                  </a:solidFill>
                </a:rPr>
                <a:t>2.99</a:t>
              </a:r>
            </a:p>
          </p:txBody>
        </p:sp>
        <p:sp>
          <p:nvSpPr>
            <p:cNvPr id="1122316" name="Line 12"/>
            <p:cNvSpPr>
              <a:spLocks noChangeShapeType="1"/>
            </p:cNvSpPr>
            <p:nvPr userDrawn="1"/>
          </p:nvSpPr>
          <p:spPr bwMode="auto">
            <a:xfrm flipH="1">
              <a:off x="5790" y="3880"/>
              <a:ext cx="31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b">
              <a:spAutoFit/>
            </a:bodyPr>
            <a:lstStyle/>
            <a:p>
              <a:endParaRPr lang="hu-HU"/>
            </a:p>
          </p:txBody>
        </p:sp>
        <p:sp>
          <p:nvSpPr>
            <p:cNvPr id="1122317" name="Line 13"/>
            <p:cNvSpPr>
              <a:spLocks noChangeShapeType="1"/>
            </p:cNvSpPr>
            <p:nvPr userDrawn="1"/>
          </p:nvSpPr>
          <p:spPr bwMode="hidden">
            <a:xfrm>
              <a:off x="-402" y="3882"/>
              <a:ext cx="31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b">
              <a:spAutoFit/>
            </a:bodyPr>
            <a:lstStyle/>
            <a:p>
              <a:endParaRPr lang="hu-HU"/>
            </a:p>
          </p:txBody>
        </p:sp>
        <p:sp>
          <p:nvSpPr>
            <p:cNvPr id="1122318" name="Text Box 14"/>
            <p:cNvSpPr txBox="1">
              <a:spLocks noChangeArrowheads="1"/>
            </p:cNvSpPr>
            <p:nvPr userDrawn="1"/>
          </p:nvSpPr>
          <p:spPr bwMode="hidden">
            <a:xfrm>
              <a:off x="-448" y="3617"/>
              <a:ext cx="426" cy="26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rgbClr val="FF0000"/>
                  </a:solidFill>
                </a:rPr>
                <a:t>Nothing below this point</a:t>
              </a:r>
            </a:p>
          </p:txBody>
        </p:sp>
        <p:sp>
          <p:nvSpPr>
            <p:cNvPr id="1122319" name="Text Box 15"/>
            <p:cNvSpPr txBox="1">
              <a:spLocks noChangeArrowheads="1"/>
            </p:cNvSpPr>
            <p:nvPr userDrawn="1"/>
          </p:nvSpPr>
          <p:spPr bwMode="auto">
            <a:xfrm>
              <a:off x="5760" y="3619"/>
              <a:ext cx="426" cy="26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>
                  <a:solidFill>
                    <a:srgbClr val="FF0000"/>
                  </a:solidFill>
                </a:rPr>
                <a:t>Nothing below this point</a:t>
              </a:r>
            </a:p>
          </p:txBody>
        </p:sp>
        <p:sp>
          <p:nvSpPr>
            <p:cNvPr id="1122320" name="Line 16"/>
            <p:cNvSpPr>
              <a:spLocks noChangeShapeType="1"/>
            </p:cNvSpPr>
            <p:nvPr userDrawn="1"/>
          </p:nvSpPr>
          <p:spPr bwMode="hidden">
            <a:xfrm>
              <a:off x="-402" y="2033"/>
              <a:ext cx="31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b">
              <a:spAutoFit/>
            </a:bodyPr>
            <a:lstStyle/>
            <a:p>
              <a:endParaRPr lang="hu-HU"/>
            </a:p>
          </p:txBody>
        </p:sp>
        <p:sp>
          <p:nvSpPr>
            <p:cNvPr id="1122321" name="Text Box 17"/>
            <p:cNvSpPr txBox="1">
              <a:spLocks noChangeArrowheads="1"/>
            </p:cNvSpPr>
            <p:nvPr userDrawn="1"/>
          </p:nvSpPr>
          <p:spPr bwMode="hidden">
            <a:xfrm>
              <a:off x="-448" y="2036"/>
              <a:ext cx="426" cy="1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>
                  <a:solidFill>
                    <a:srgbClr val="FF0000"/>
                  </a:solidFill>
                </a:rPr>
                <a:t>Guide @</a:t>
              </a:r>
              <a:br>
                <a:rPr lang="en-US" sz="800">
                  <a:solidFill>
                    <a:srgbClr val="FF0000"/>
                  </a:solidFill>
                </a:rPr>
              </a:br>
              <a:r>
                <a:rPr lang="en-US" sz="800">
                  <a:solidFill>
                    <a:srgbClr val="FF0000"/>
                  </a:solidFill>
                </a:rPr>
                <a:t>0.22</a:t>
              </a:r>
            </a:p>
          </p:txBody>
        </p:sp>
        <p:sp>
          <p:nvSpPr>
            <p:cNvPr id="1122322" name="Line 18"/>
            <p:cNvSpPr>
              <a:spLocks noChangeShapeType="1"/>
            </p:cNvSpPr>
            <p:nvPr userDrawn="1"/>
          </p:nvSpPr>
          <p:spPr bwMode="hidden">
            <a:xfrm>
              <a:off x="-402" y="1257"/>
              <a:ext cx="31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b">
              <a:spAutoFit/>
            </a:bodyPr>
            <a:lstStyle/>
            <a:p>
              <a:endParaRPr lang="hu-HU"/>
            </a:p>
          </p:txBody>
        </p:sp>
        <p:sp>
          <p:nvSpPr>
            <p:cNvPr id="1122323" name="Line 19"/>
            <p:cNvSpPr>
              <a:spLocks noChangeShapeType="1"/>
            </p:cNvSpPr>
            <p:nvPr userDrawn="1"/>
          </p:nvSpPr>
          <p:spPr bwMode="hidden">
            <a:xfrm>
              <a:off x="-402" y="1025"/>
              <a:ext cx="31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b">
              <a:spAutoFit/>
            </a:bodyPr>
            <a:lstStyle/>
            <a:p>
              <a:endParaRPr lang="hu-HU"/>
            </a:p>
          </p:txBody>
        </p:sp>
        <p:sp>
          <p:nvSpPr>
            <p:cNvPr id="1122324" name="Line 20"/>
            <p:cNvSpPr>
              <a:spLocks noChangeShapeType="1"/>
            </p:cNvSpPr>
            <p:nvPr userDrawn="1"/>
          </p:nvSpPr>
          <p:spPr bwMode="hidden">
            <a:xfrm>
              <a:off x="-402" y="614"/>
              <a:ext cx="31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b">
              <a:spAutoFit/>
            </a:bodyPr>
            <a:lstStyle/>
            <a:p>
              <a:endParaRPr lang="hu-HU"/>
            </a:p>
          </p:txBody>
        </p:sp>
        <p:sp>
          <p:nvSpPr>
            <p:cNvPr id="1122325" name="Line 21"/>
            <p:cNvSpPr>
              <a:spLocks noChangeShapeType="1"/>
            </p:cNvSpPr>
            <p:nvPr userDrawn="1"/>
          </p:nvSpPr>
          <p:spPr bwMode="hidden">
            <a:xfrm rot="5400000">
              <a:off x="-25" y="-275"/>
              <a:ext cx="315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b">
              <a:spAutoFit/>
            </a:bodyPr>
            <a:lstStyle/>
            <a:p>
              <a:endParaRPr lang="hu-HU"/>
            </a:p>
          </p:txBody>
        </p:sp>
        <p:sp>
          <p:nvSpPr>
            <p:cNvPr id="1122326" name="Text Box 22"/>
            <p:cNvSpPr txBox="1">
              <a:spLocks noChangeArrowheads="1"/>
            </p:cNvSpPr>
            <p:nvPr userDrawn="1"/>
          </p:nvSpPr>
          <p:spPr bwMode="hidden">
            <a:xfrm rot="5400000">
              <a:off x="-206" y="-325"/>
              <a:ext cx="426" cy="1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>
                  <a:solidFill>
                    <a:srgbClr val="FF0000"/>
                  </a:solidFill>
                </a:rPr>
                <a:t>Guide @</a:t>
              </a:r>
              <a:br>
                <a:rPr lang="en-US" sz="800">
                  <a:solidFill>
                    <a:srgbClr val="FF0000"/>
                  </a:solidFill>
                </a:rPr>
              </a:br>
              <a:r>
                <a:rPr lang="en-US" sz="800">
                  <a:solidFill>
                    <a:srgbClr val="FF0000"/>
                  </a:solidFill>
                </a:rPr>
                <a:t>4.77</a:t>
              </a:r>
            </a:p>
          </p:txBody>
        </p:sp>
        <p:sp>
          <p:nvSpPr>
            <p:cNvPr id="1122327" name="Line 23"/>
            <p:cNvSpPr>
              <a:spLocks noChangeShapeType="1"/>
            </p:cNvSpPr>
            <p:nvPr userDrawn="1"/>
          </p:nvSpPr>
          <p:spPr bwMode="hidden">
            <a:xfrm>
              <a:off x="-402" y="641"/>
              <a:ext cx="31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b">
              <a:spAutoFit/>
            </a:bodyPr>
            <a:lstStyle/>
            <a:p>
              <a:endParaRPr lang="hu-HU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26213" y="458788"/>
            <a:ext cx="2114550" cy="2998787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82563" y="458788"/>
            <a:ext cx="6191250" cy="299878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99250" y="1600200"/>
            <a:ext cx="2079625" cy="45259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896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0" y="963613"/>
            <a:ext cx="2208213" cy="589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932613" y="963613"/>
            <a:ext cx="2209800" cy="589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001000" y="0"/>
            <a:ext cx="1143000" cy="6858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0" y="0"/>
            <a:ext cx="3276600" cy="68580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12725" y="1635125"/>
            <a:ext cx="4102100" cy="1822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467225" y="1635125"/>
            <a:ext cx="4103688" cy="1822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1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Text Box 2"/>
          <p:cNvSpPr txBox="1">
            <a:spLocks noChangeArrowheads="1"/>
          </p:cNvSpPr>
          <p:nvPr/>
        </p:nvSpPr>
        <p:spPr bwMode="auto">
          <a:xfrm>
            <a:off x="9144000" y="5348288"/>
            <a:ext cx="676275" cy="639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Only Source / Footnotes below this line</a:t>
            </a:r>
          </a:p>
        </p:txBody>
      </p:sp>
      <p:sp>
        <p:nvSpPr>
          <p:cNvPr id="1121283" name="Rectangle 3"/>
          <p:cNvSpPr>
            <a:spLocks noChangeArrowheads="1"/>
          </p:cNvSpPr>
          <p:nvPr/>
        </p:nvSpPr>
        <p:spPr bwMode="auto">
          <a:xfrm>
            <a:off x="0" y="0"/>
            <a:ext cx="9144000" cy="973138"/>
          </a:xfrm>
          <a:prstGeom prst="rect">
            <a:avLst/>
          </a:prstGeom>
          <a:solidFill>
            <a:srgbClr val="001428"/>
          </a:solidFill>
          <a:ln w="1905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hu-HU"/>
          </a:p>
        </p:txBody>
      </p:sp>
      <p:sp>
        <p:nvSpPr>
          <p:cNvPr id="1121284" name="Rectangle 4"/>
          <p:cNvSpPr>
            <a:spLocks noGrp="1" noChangeArrowheads="1"/>
          </p:cNvSpPr>
          <p:nvPr>
            <p:ph type="title"/>
          </p:nvPr>
        </p:nvSpPr>
        <p:spPr bwMode="gray">
          <a:xfrm>
            <a:off x="182563" y="458788"/>
            <a:ext cx="84582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128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725" y="1635125"/>
            <a:ext cx="8358188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88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1287" name="Text Box 7"/>
          <p:cNvSpPr txBox="1">
            <a:spLocks noChangeArrowheads="1"/>
          </p:cNvSpPr>
          <p:nvPr/>
        </p:nvSpPr>
        <p:spPr bwMode="hidden">
          <a:xfrm>
            <a:off x="-711200" y="690563"/>
            <a:ext cx="676275" cy="3111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Guide @</a:t>
            </a:r>
            <a:br>
              <a:rPr lang="en-US" sz="800">
                <a:solidFill>
                  <a:srgbClr val="FF0000"/>
                </a:solidFill>
              </a:rPr>
            </a:br>
            <a:r>
              <a:rPr lang="en-US" sz="800">
                <a:solidFill>
                  <a:srgbClr val="FF0000"/>
                </a:solidFill>
              </a:rPr>
              <a:t>2.68</a:t>
            </a:r>
          </a:p>
        </p:txBody>
      </p:sp>
      <p:sp>
        <p:nvSpPr>
          <p:cNvPr id="1121288" name="Text Box 8"/>
          <p:cNvSpPr txBox="1">
            <a:spLocks noChangeArrowheads="1"/>
          </p:cNvSpPr>
          <p:nvPr/>
        </p:nvSpPr>
        <p:spPr bwMode="hidden">
          <a:xfrm>
            <a:off x="-711200" y="1912938"/>
            <a:ext cx="676275" cy="3111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Guide @</a:t>
            </a:r>
            <a:br>
              <a:rPr lang="en-US" sz="800">
                <a:solidFill>
                  <a:srgbClr val="FF0000"/>
                </a:solidFill>
              </a:rPr>
            </a:br>
            <a:r>
              <a:rPr lang="en-US" sz="800">
                <a:solidFill>
                  <a:srgbClr val="FF0000"/>
                </a:solidFill>
              </a:rPr>
              <a:t>1.64</a:t>
            </a:r>
          </a:p>
        </p:txBody>
      </p:sp>
      <p:sp>
        <p:nvSpPr>
          <p:cNvPr id="1121289" name="Text Box 9"/>
          <p:cNvSpPr txBox="1">
            <a:spLocks noChangeArrowheads="1"/>
          </p:cNvSpPr>
          <p:nvPr/>
        </p:nvSpPr>
        <p:spPr bwMode="hidden">
          <a:xfrm>
            <a:off x="-711200" y="1616075"/>
            <a:ext cx="676275" cy="3111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Guide @</a:t>
            </a:r>
            <a:br>
              <a:rPr lang="en-US" sz="800">
                <a:solidFill>
                  <a:srgbClr val="FF0000"/>
                </a:solidFill>
              </a:rPr>
            </a:br>
            <a:r>
              <a:rPr lang="en-US" sz="800">
                <a:solidFill>
                  <a:srgbClr val="FF0000"/>
                </a:solidFill>
              </a:rPr>
              <a:t>1.95</a:t>
            </a:r>
          </a:p>
        </p:txBody>
      </p:sp>
      <p:sp>
        <p:nvSpPr>
          <p:cNvPr id="1121290" name="Text Box 10"/>
          <p:cNvSpPr txBox="1">
            <a:spLocks noChangeArrowheads="1"/>
          </p:cNvSpPr>
          <p:nvPr/>
        </p:nvSpPr>
        <p:spPr bwMode="hidden">
          <a:xfrm>
            <a:off x="-711200" y="1003300"/>
            <a:ext cx="676275" cy="4206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Subtitle Guide @</a:t>
            </a:r>
            <a:br>
              <a:rPr lang="en-US" sz="800">
                <a:solidFill>
                  <a:srgbClr val="FF0000"/>
                </a:solidFill>
              </a:rPr>
            </a:br>
            <a:r>
              <a:rPr lang="en-US" sz="800">
                <a:solidFill>
                  <a:srgbClr val="FF0000"/>
                </a:solidFill>
              </a:rPr>
              <a:t>2.64</a:t>
            </a:r>
          </a:p>
        </p:txBody>
      </p:sp>
      <p:sp>
        <p:nvSpPr>
          <p:cNvPr id="1121291" name="Text Box 11"/>
          <p:cNvSpPr txBox="1">
            <a:spLocks noChangeArrowheads="1"/>
          </p:cNvSpPr>
          <p:nvPr/>
        </p:nvSpPr>
        <p:spPr bwMode="hidden">
          <a:xfrm>
            <a:off x="-711200" y="5973763"/>
            <a:ext cx="676275" cy="3111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Guide @</a:t>
            </a:r>
            <a:br>
              <a:rPr lang="en-US" sz="800">
                <a:solidFill>
                  <a:srgbClr val="FF0000"/>
                </a:solidFill>
              </a:rPr>
            </a:br>
            <a:r>
              <a:rPr lang="en-US" sz="800">
                <a:solidFill>
                  <a:srgbClr val="FF0000"/>
                </a:solidFill>
              </a:rPr>
              <a:t>2.80</a:t>
            </a:r>
          </a:p>
        </p:txBody>
      </p:sp>
      <p:sp>
        <p:nvSpPr>
          <p:cNvPr id="1121292" name="Line 12"/>
          <p:cNvSpPr>
            <a:spLocks noChangeShapeType="1"/>
          </p:cNvSpPr>
          <p:nvPr/>
        </p:nvSpPr>
        <p:spPr bwMode="auto">
          <a:xfrm flipH="1">
            <a:off x="9191625" y="5981700"/>
            <a:ext cx="5000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b">
            <a:spAutoFit/>
          </a:bodyPr>
          <a:lstStyle/>
          <a:p>
            <a:endParaRPr lang="hu-HU"/>
          </a:p>
        </p:txBody>
      </p:sp>
      <p:sp>
        <p:nvSpPr>
          <p:cNvPr id="1121293" name="Line 13"/>
          <p:cNvSpPr>
            <a:spLocks noChangeShapeType="1"/>
          </p:cNvSpPr>
          <p:nvPr/>
        </p:nvSpPr>
        <p:spPr bwMode="hidden">
          <a:xfrm>
            <a:off x="-638175" y="5984875"/>
            <a:ext cx="5000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b">
            <a:spAutoFit/>
          </a:bodyPr>
          <a:lstStyle/>
          <a:p>
            <a:endParaRPr lang="hu-HU"/>
          </a:p>
        </p:txBody>
      </p:sp>
      <p:sp>
        <p:nvSpPr>
          <p:cNvPr id="1121294" name="Text Box 14"/>
          <p:cNvSpPr txBox="1">
            <a:spLocks noChangeArrowheads="1"/>
          </p:cNvSpPr>
          <p:nvPr/>
        </p:nvSpPr>
        <p:spPr bwMode="hidden">
          <a:xfrm>
            <a:off x="-711200" y="5345113"/>
            <a:ext cx="676275" cy="639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Only Source / Footnotes below this line</a:t>
            </a:r>
          </a:p>
        </p:txBody>
      </p:sp>
      <p:sp>
        <p:nvSpPr>
          <p:cNvPr id="1121295" name="Line 15"/>
          <p:cNvSpPr>
            <a:spLocks noChangeShapeType="1"/>
          </p:cNvSpPr>
          <p:nvPr/>
        </p:nvSpPr>
        <p:spPr bwMode="hidden">
          <a:xfrm>
            <a:off x="-638175" y="3227388"/>
            <a:ext cx="5000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b">
            <a:spAutoFit/>
          </a:bodyPr>
          <a:lstStyle/>
          <a:p>
            <a:endParaRPr lang="hu-HU"/>
          </a:p>
        </p:txBody>
      </p:sp>
      <p:sp>
        <p:nvSpPr>
          <p:cNvPr id="1121296" name="Text Box 16"/>
          <p:cNvSpPr txBox="1">
            <a:spLocks noChangeArrowheads="1"/>
          </p:cNvSpPr>
          <p:nvPr/>
        </p:nvSpPr>
        <p:spPr bwMode="hidden">
          <a:xfrm>
            <a:off x="-711200" y="3232150"/>
            <a:ext cx="676275" cy="3111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Guide @</a:t>
            </a:r>
            <a:br>
              <a:rPr lang="en-US" sz="800">
                <a:solidFill>
                  <a:srgbClr val="FF0000"/>
                </a:solidFill>
              </a:rPr>
            </a:br>
            <a:r>
              <a:rPr lang="en-US" sz="800">
                <a:solidFill>
                  <a:srgbClr val="FF0000"/>
                </a:solidFill>
              </a:rPr>
              <a:t>0.22</a:t>
            </a:r>
          </a:p>
        </p:txBody>
      </p:sp>
      <p:sp>
        <p:nvSpPr>
          <p:cNvPr id="1121297" name="Line 17"/>
          <p:cNvSpPr>
            <a:spLocks noChangeShapeType="1"/>
          </p:cNvSpPr>
          <p:nvPr/>
        </p:nvSpPr>
        <p:spPr bwMode="hidden">
          <a:xfrm>
            <a:off x="-638175" y="1924050"/>
            <a:ext cx="5000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b">
            <a:spAutoFit/>
          </a:bodyPr>
          <a:lstStyle/>
          <a:p>
            <a:endParaRPr lang="hu-HU"/>
          </a:p>
        </p:txBody>
      </p:sp>
      <p:sp>
        <p:nvSpPr>
          <p:cNvPr id="1121298" name="Line 18"/>
          <p:cNvSpPr>
            <a:spLocks noChangeShapeType="1"/>
          </p:cNvSpPr>
          <p:nvPr/>
        </p:nvSpPr>
        <p:spPr bwMode="hidden">
          <a:xfrm>
            <a:off x="-638175" y="1627188"/>
            <a:ext cx="5000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b">
            <a:spAutoFit/>
          </a:bodyPr>
          <a:lstStyle/>
          <a:p>
            <a:endParaRPr lang="hu-HU"/>
          </a:p>
        </p:txBody>
      </p:sp>
      <p:sp>
        <p:nvSpPr>
          <p:cNvPr id="1121299" name="Line 19"/>
          <p:cNvSpPr>
            <a:spLocks noChangeShapeType="1"/>
          </p:cNvSpPr>
          <p:nvPr/>
        </p:nvSpPr>
        <p:spPr bwMode="hidden">
          <a:xfrm>
            <a:off x="-638175" y="974725"/>
            <a:ext cx="5000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b">
            <a:spAutoFit/>
          </a:bodyPr>
          <a:lstStyle/>
          <a:p>
            <a:endParaRPr lang="hu-HU"/>
          </a:p>
        </p:txBody>
      </p:sp>
      <p:sp>
        <p:nvSpPr>
          <p:cNvPr id="1121300" name="Line 20"/>
          <p:cNvSpPr>
            <a:spLocks noChangeShapeType="1"/>
          </p:cNvSpPr>
          <p:nvPr/>
        </p:nvSpPr>
        <p:spPr bwMode="hidden">
          <a:xfrm rot="5400000">
            <a:off x="31751" y="-436563"/>
            <a:ext cx="500062" cy="15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b">
            <a:spAutoFit/>
          </a:bodyPr>
          <a:lstStyle/>
          <a:p>
            <a:endParaRPr lang="hu-HU"/>
          </a:p>
        </p:txBody>
      </p:sp>
      <p:sp>
        <p:nvSpPr>
          <p:cNvPr id="1121301" name="Text Box 21"/>
          <p:cNvSpPr txBox="1">
            <a:spLocks noChangeArrowheads="1"/>
          </p:cNvSpPr>
          <p:nvPr/>
        </p:nvSpPr>
        <p:spPr bwMode="hidden">
          <a:xfrm rot="5400000">
            <a:off x="-260350" y="-515938"/>
            <a:ext cx="676275" cy="3111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Guide @</a:t>
            </a:r>
            <a:br>
              <a:rPr lang="en-US" sz="800">
                <a:solidFill>
                  <a:srgbClr val="FF0000"/>
                </a:solidFill>
              </a:rPr>
            </a:br>
            <a:r>
              <a:rPr lang="en-US" sz="800">
                <a:solidFill>
                  <a:srgbClr val="FF0000"/>
                </a:solidFill>
              </a:rPr>
              <a:t>4.69</a:t>
            </a:r>
          </a:p>
        </p:txBody>
      </p:sp>
      <p:sp>
        <p:nvSpPr>
          <p:cNvPr id="1121302" name="Line 22"/>
          <p:cNvSpPr>
            <a:spLocks noChangeShapeType="1"/>
          </p:cNvSpPr>
          <p:nvPr/>
        </p:nvSpPr>
        <p:spPr bwMode="hidden">
          <a:xfrm>
            <a:off x="-638175" y="1017588"/>
            <a:ext cx="5000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b">
            <a:spAutoFit/>
          </a:bodyPr>
          <a:lstStyle/>
          <a:p>
            <a:endParaRPr lang="hu-HU"/>
          </a:p>
        </p:txBody>
      </p:sp>
      <p:sp>
        <p:nvSpPr>
          <p:cNvPr id="1121303" name="Firmwide Footer"/>
          <p:cNvSpPr>
            <a:spLocks noChangeArrowheads="1"/>
          </p:cNvSpPr>
          <p:nvPr/>
        </p:nvSpPr>
        <p:spPr bwMode="gray">
          <a:xfrm>
            <a:off x="2508250" y="33338"/>
            <a:ext cx="6565900" cy="215900"/>
          </a:xfrm>
          <a:prstGeom prst="rect">
            <a:avLst/>
          </a:prstGeom>
          <a:solidFill>
            <a:srgbClr val="001428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lnSpc>
                <a:spcPct val="100000"/>
              </a:lnSpc>
            </a:pPr>
            <a:r>
              <a:rPr lang="en-US" sz="900">
                <a:solidFill>
                  <a:srgbClr val="001428"/>
                </a:solidFill>
              </a:rPr>
              <a:t>prototype template (5428278)\screen library_new_final.ppt    </a:t>
            </a:r>
            <a:fld id="{BA98F5DF-14E4-4646-8107-17AA66959BF9}" type="datetime1">
              <a:rPr lang="en-US" sz="900">
                <a:solidFill>
                  <a:srgbClr val="001428"/>
                </a:solidFill>
              </a:rPr>
              <a:pPr algn="r">
                <a:lnSpc>
                  <a:spcPct val="100000"/>
                </a:lnSpc>
              </a:pPr>
              <a:t>4/10/2009</a:t>
            </a:fld>
            <a:endParaRPr lang="en-US" sz="900">
              <a:solidFill>
                <a:srgbClr val="001428"/>
              </a:solidFill>
            </a:endParaRPr>
          </a:p>
        </p:txBody>
      </p:sp>
      <p:pic>
        <p:nvPicPr>
          <p:cNvPr id="1121304" name="Picture 24" descr="MS_Logo_Black edges fixed"/>
          <p:cNvPicPr>
            <a:picLocks noChangeAspect="1" noChangeArrowheads="1"/>
          </p:cNvPicPr>
          <p:nvPr/>
        </p:nvPicPr>
        <p:blipFill>
          <a:blip r:embed="rId13"/>
          <a:srcRect l="-1793" t="-6773" r="-1295" b="-6773"/>
          <a:stretch>
            <a:fillRect/>
          </a:stretch>
        </p:blipFill>
        <p:spPr bwMode="auto">
          <a:xfrm>
            <a:off x="284163" y="6388100"/>
            <a:ext cx="1693862" cy="288925"/>
          </a:xfrm>
          <a:prstGeom prst="rect">
            <a:avLst/>
          </a:prstGeom>
          <a:noFill/>
        </p:spPr>
      </p:pic>
      <p:sp>
        <p:nvSpPr>
          <p:cNvPr id="1121305" name="Text Box 25"/>
          <p:cNvSpPr txBox="1">
            <a:spLocks noChangeArrowheads="1"/>
          </p:cNvSpPr>
          <p:nvPr/>
        </p:nvSpPr>
        <p:spPr bwMode="auto">
          <a:xfrm>
            <a:off x="9144000" y="5348288"/>
            <a:ext cx="676275" cy="639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>
                <a:solidFill>
                  <a:srgbClr val="FF0000"/>
                </a:solidFill>
              </a:rPr>
              <a:t>Only Source / Footnotes below this line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228600" indent="-228600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chemeClr val="tx1"/>
        </a:buClr>
        <a:buFont typeface="Symbol" pitchFamily="18" charset="2"/>
        <a:buChar char="·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60375" indent="-23018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6889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5000"/>
        <a:buFont typeface="Symbol" pitchFamily="18" charset="2"/>
        <a:buChar char="·"/>
        <a:defRPr>
          <a:solidFill>
            <a:schemeClr val="tx1"/>
          </a:solidFill>
          <a:latin typeface="+mn-lt"/>
        </a:defRPr>
      </a:lvl3pPr>
      <a:lvl4pPr marL="9175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Symbol" pitchFamily="18" charset="2"/>
        <a:buChar char="-"/>
        <a:defRPr>
          <a:solidFill>
            <a:schemeClr val="tx1"/>
          </a:solidFill>
          <a:latin typeface="+mn-lt"/>
        </a:defRPr>
      </a:lvl4pPr>
      <a:lvl5pPr marL="11461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5pPr>
      <a:lvl6pPr marL="16033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6pPr>
      <a:lvl7pPr marL="20605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7pPr>
      <a:lvl8pPr marL="25177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8pPr>
      <a:lvl9pPr marL="2974975" indent="-22701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Symbol" pitchFamily="18" charset="2"/>
        <a:buChar char="&gt;"/>
        <a:defRPr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1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3330" name="Picture 2" descr="RD6_divider-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9525" y="0"/>
            <a:ext cx="9153525" cy="6867525"/>
          </a:xfrm>
          <a:prstGeom prst="rect">
            <a:avLst/>
          </a:prstGeom>
          <a:noFill/>
        </p:spPr>
      </p:pic>
      <p:pic>
        <p:nvPicPr>
          <p:cNvPr id="1123331" name="Picture 3" descr="MS_Logo_Black edges fixed"/>
          <p:cNvPicPr>
            <a:picLocks noChangeAspect="1" noChangeArrowheads="1"/>
          </p:cNvPicPr>
          <p:nvPr/>
        </p:nvPicPr>
        <p:blipFill>
          <a:blip r:embed="rId14"/>
          <a:srcRect l="-1793" t="-6773" r="-1295" b="-6773"/>
          <a:stretch>
            <a:fillRect/>
          </a:stretch>
        </p:blipFill>
        <p:spPr bwMode="auto">
          <a:xfrm>
            <a:off x="284163" y="6388100"/>
            <a:ext cx="1693862" cy="288925"/>
          </a:xfrm>
          <a:prstGeom prst="rect">
            <a:avLst/>
          </a:prstGeom>
          <a:noFill/>
        </p:spPr>
      </p:pic>
      <p:sp>
        <p:nvSpPr>
          <p:cNvPr id="1123332" name="Rectangle 4"/>
          <p:cNvSpPr>
            <a:spLocks noGrp="1" noChangeArrowheads="1"/>
          </p:cNvSpPr>
          <p:nvPr>
            <p:ph type="title"/>
          </p:nvPr>
        </p:nvSpPr>
        <p:spPr bwMode="gray">
          <a:xfrm>
            <a:off x="1214438" y="3106738"/>
            <a:ext cx="756443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1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ChangeArrowheads="1"/>
          </p:cNvSpPr>
          <p:nvPr/>
        </p:nvSpPr>
        <p:spPr bwMode="auto">
          <a:xfrm>
            <a:off x="4613275" y="0"/>
            <a:ext cx="4551363" cy="6878638"/>
          </a:xfrm>
          <a:prstGeom prst="rect">
            <a:avLst/>
          </a:prstGeom>
          <a:solidFill>
            <a:srgbClr val="001428"/>
          </a:solidFill>
          <a:ln w="190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4573588" y="0"/>
            <a:ext cx="4570412" cy="977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	Click to edit title style</a:t>
            </a:r>
          </a:p>
        </p:txBody>
      </p:sp>
      <p:sp>
        <p:nvSpPr>
          <p:cNvPr id="1124356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0" y="963613"/>
            <a:ext cx="4570413" cy="5894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228600" tIns="228600" rIns="228600" bIns="228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124357" name="Picture 5" descr="MS_Logo_Black edges fixed"/>
          <p:cNvPicPr>
            <a:picLocks noChangeAspect="1" noChangeArrowheads="1"/>
          </p:cNvPicPr>
          <p:nvPr/>
        </p:nvPicPr>
        <p:blipFill>
          <a:blip r:embed="rId13"/>
          <a:srcRect l="-1793" t="-6773" r="-1295" b="-6773"/>
          <a:stretch>
            <a:fillRect/>
          </a:stretch>
        </p:blipFill>
        <p:spPr bwMode="auto">
          <a:xfrm>
            <a:off x="284163" y="6388100"/>
            <a:ext cx="1693862" cy="2889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marL="358775" indent="-358775"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marL="358775" indent="-358775"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2pPr>
      <a:lvl3pPr marL="358775" indent="-358775"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3pPr>
      <a:lvl4pPr marL="358775" indent="-358775"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4pPr>
      <a:lvl5pPr marL="358775" indent="-358775"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5pPr>
      <a:lvl6pPr marL="815975" indent="-358775"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6pPr>
      <a:lvl7pPr marL="1273175" indent="-358775"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7pPr>
      <a:lvl8pPr marL="1730375" indent="-358775"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8pPr>
      <a:lvl9pPr marL="2187575" indent="-358775"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ct val="80000"/>
        </a:spcBef>
        <a:spcAft>
          <a:spcPct val="0"/>
        </a:spcAft>
        <a:buSzPct val="80000"/>
        <a:buFont typeface="Symbol" pitchFamily="18" charset="2"/>
        <a:buChar char="·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501650" indent="-250825" algn="l" rtl="0" fontAlgn="base">
        <a:lnSpc>
          <a:spcPct val="90000"/>
        </a:lnSpc>
        <a:spcBef>
          <a:spcPct val="80000"/>
        </a:spcBef>
        <a:spcAft>
          <a:spcPct val="0"/>
        </a:spcAft>
        <a:buFont typeface="Symbol" pitchFamily="18" charset="2"/>
        <a:buChar char="-"/>
        <a:defRPr sz="2000">
          <a:solidFill>
            <a:srgbClr val="FFFFFF"/>
          </a:solidFill>
          <a:latin typeface="+mn-lt"/>
          <a:cs typeface="+mn-cs"/>
        </a:defRPr>
      </a:lvl2pPr>
      <a:lvl3pPr marL="823913" indent="-301625" algn="l" rtl="0" fontAlgn="base">
        <a:lnSpc>
          <a:spcPct val="90000"/>
        </a:lnSpc>
        <a:spcBef>
          <a:spcPct val="80000"/>
        </a:spcBef>
        <a:spcAft>
          <a:spcPct val="0"/>
        </a:spcAft>
        <a:buSzPct val="80000"/>
        <a:buFont typeface="Symbol" pitchFamily="18" charset="2"/>
        <a:buChar char="·"/>
        <a:defRPr sz="2000">
          <a:solidFill>
            <a:srgbClr val="FFFFFF"/>
          </a:solidFill>
          <a:latin typeface="+mn-lt"/>
          <a:cs typeface="+mn-cs"/>
        </a:defRPr>
      </a:lvl3pPr>
      <a:lvl4pPr marL="1371600" algn="l" rtl="0" fontAlgn="base">
        <a:lnSpc>
          <a:spcPct val="90000"/>
        </a:lnSpc>
        <a:spcBef>
          <a:spcPct val="80000"/>
        </a:spcBef>
        <a:spcAft>
          <a:spcPct val="0"/>
        </a:spcAft>
        <a:buSzPct val="80000"/>
        <a:buFont typeface="Symbol" pitchFamily="18" charset="2"/>
        <a:buChar char="·"/>
        <a:defRPr sz="2000">
          <a:solidFill>
            <a:srgbClr val="FFFFFF"/>
          </a:solidFill>
          <a:latin typeface="+mn-lt"/>
          <a:cs typeface="+mn-cs"/>
        </a:defRPr>
      </a:lvl4pPr>
      <a:lvl5pPr marL="1828800" algn="l" rtl="0" fontAlgn="base">
        <a:lnSpc>
          <a:spcPct val="90000"/>
        </a:lnSpc>
        <a:spcBef>
          <a:spcPct val="80000"/>
        </a:spcBef>
        <a:spcAft>
          <a:spcPct val="0"/>
        </a:spcAft>
        <a:buSzPct val="80000"/>
        <a:buFont typeface="Symbol" pitchFamily="18" charset="2"/>
        <a:buChar char="·"/>
        <a:defRPr sz="2000">
          <a:solidFill>
            <a:srgbClr val="FFFFFF"/>
          </a:solidFill>
          <a:latin typeface="+mn-lt"/>
          <a:cs typeface="+mn-cs"/>
        </a:defRPr>
      </a:lvl5pPr>
      <a:lvl6pPr marL="2286000" algn="l" rtl="0" fontAlgn="base">
        <a:lnSpc>
          <a:spcPct val="90000"/>
        </a:lnSpc>
        <a:spcBef>
          <a:spcPct val="80000"/>
        </a:spcBef>
        <a:spcAft>
          <a:spcPct val="0"/>
        </a:spcAft>
        <a:buSzPct val="80000"/>
        <a:buFont typeface="Symbol" pitchFamily="18" charset="2"/>
        <a:buChar char="·"/>
        <a:defRPr sz="2000">
          <a:solidFill>
            <a:srgbClr val="FFFFFF"/>
          </a:solidFill>
          <a:latin typeface="+mn-lt"/>
          <a:cs typeface="+mn-cs"/>
        </a:defRPr>
      </a:lvl6pPr>
      <a:lvl7pPr marL="2743200" algn="l" rtl="0" fontAlgn="base">
        <a:lnSpc>
          <a:spcPct val="90000"/>
        </a:lnSpc>
        <a:spcBef>
          <a:spcPct val="80000"/>
        </a:spcBef>
        <a:spcAft>
          <a:spcPct val="0"/>
        </a:spcAft>
        <a:buSzPct val="80000"/>
        <a:buFont typeface="Symbol" pitchFamily="18" charset="2"/>
        <a:buChar char="·"/>
        <a:defRPr sz="2000">
          <a:solidFill>
            <a:srgbClr val="FFFFFF"/>
          </a:solidFill>
          <a:latin typeface="+mn-lt"/>
          <a:cs typeface="+mn-cs"/>
        </a:defRPr>
      </a:lvl7pPr>
      <a:lvl8pPr marL="3200400" algn="l" rtl="0" fontAlgn="base">
        <a:lnSpc>
          <a:spcPct val="90000"/>
        </a:lnSpc>
        <a:spcBef>
          <a:spcPct val="80000"/>
        </a:spcBef>
        <a:spcAft>
          <a:spcPct val="0"/>
        </a:spcAft>
        <a:buSzPct val="80000"/>
        <a:buFont typeface="Symbol" pitchFamily="18" charset="2"/>
        <a:buChar char="·"/>
        <a:defRPr sz="2000">
          <a:solidFill>
            <a:srgbClr val="FFFFFF"/>
          </a:solidFill>
          <a:latin typeface="+mn-lt"/>
          <a:cs typeface="+mn-cs"/>
        </a:defRPr>
      </a:lvl8pPr>
      <a:lvl9pPr marL="3657600" algn="l" rtl="0" fontAlgn="base">
        <a:lnSpc>
          <a:spcPct val="90000"/>
        </a:lnSpc>
        <a:spcBef>
          <a:spcPct val="80000"/>
        </a:spcBef>
        <a:spcAft>
          <a:spcPct val="0"/>
        </a:spcAft>
        <a:buSzPct val="80000"/>
        <a:buFont typeface="Symbol" pitchFamily="18" charset="2"/>
        <a:buChar char="·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6.wmf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6.wmf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5688" y="2468563"/>
            <a:ext cx="7038975" cy="1163637"/>
          </a:xfrm>
        </p:spPr>
        <p:txBody>
          <a:bodyPr lIns="91429" rIns="91429"/>
          <a:lstStyle/>
          <a:p>
            <a:pPr algn="ctr"/>
            <a:r>
              <a:rPr lang="en-US" altLang="en-US" b="1"/>
              <a:t>Újdonságok az új C++ szabványban -</a:t>
            </a:r>
            <a:br>
              <a:rPr lang="en-US" altLang="en-US" b="1"/>
            </a:br>
            <a:r>
              <a:rPr lang="en-US" altLang="en-US" b="1"/>
              <a:t>  miért várjuk a C++0x-et?</a:t>
            </a:r>
            <a:br>
              <a:rPr lang="en-US" altLang="en-US" b="1"/>
            </a:br>
            <a:endParaRPr lang="en-US" altLang="en-US" b="1"/>
          </a:p>
        </p:txBody>
      </p:sp>
      <p:pic>
        <p:nvPicPr>
          <p:cNvPr id="1178628" name="Target" descr="Printed_Canon Colorpass 1000_Wordmark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00063" y="6350000"/>
            <a:ext cx="1285875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78629" name="Text Box 5"/>
          <p:cNvSpPr txBox="1">
            <a:spLocks noChangeArrowheads="1"/>
          </p:cNvSpPr>
          <p:nvPr/>
        </p:nvSpPr>
        <p:spPr bwMode="auto">
          <a:xfrm>
            <a:off x="1327150" y="4060825"/>
            <a:ext cx="6523038" cy="2762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82058" tIns="41029" rIns="82058" bIns="41029" anchor="b">
            <a:spAutoFit/>
          </a:bodyPr>
          <a:lstStyle/>
          <a:p>
            <a:pPr algn="ctr" defTabSz="820738">
              <a:spcBef>
                <a:spcPct val="50000"/>
              </a:spcBef>
            </a:pPr>
            <a:endParaRPr lang="hu-HU" sz="1400"/>
          </a:p>
        </p:txBody>
      </p:sp>
      <p:sp>
        <p:nvSpPr>
          <p:cNvPr id="1178630" name="Text Box 6"/>
          <p:cNvSpPr txBox="1">
            <a:spLocks noChangeArrowheads="1"/>
          </p:cNvSpPr>
          <p:nvPr/>
        </p:nvSpPr>
        <p:spPr bwMode="auto">
          <a:xfrm>
            <a:off x="1012825" y="4441825"/>
            <a:ext cx="7213600" cy="3841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82058" tIns="41029" rIns="82058" bIns="41029" anchor="b">
            <a:spAutoFit/>
          </a:bodyPr>
          <a:lstStyle/>
          <a:p>
            <a:pPr algn="ctr" defTabSz="820738"/>
            <a:r>
              <a:rPr lang="en-US" sz="2200"/>
              <a:t>Porkol</a:t>
            </a:r>
            <a:r>
              <a:rPr lang="hu-HU" sz="2200"/>
              <a:t>áb Zoltán &lt;Zoltan.Porkolab@morganstanley.com&gt;</a:t>
            </a:r>
            <a:endParaRPr lang="en-US" sz="220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55600" y="266700"/>
            <a:ext cx="29845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Concept-ek</a:t>
            </a:r>
            <a:endParaRPr lang="hu-HU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431800" y="1079500"/>
            <a:ext cx="8191500" cy="5232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>
              <a:lnSpc>
                <a:spcPct val="116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/</a:t>
            </a:r>
            <a:r>
              <a:rPr lang="en-GB" dirty="0" err="1" smtClean="0"/>
              <a:t>usr</a:t>
            </a:r>
            <a:r>
              <a:rPr lang="en-GB" dirty="0" smtClean="0"/>
              <a:t>/include/</a:t>
            </a:r>
            <a:r>
              <a:rPr lang="en-GB" dirty="0" err="1" smtClean="0"/>
              <a:t>c++</a:t>
            </a:r>
            <a:r>
              <a:rPr lang="en-GB" dirty="0" smtClean="0"/>
              <a:t>/4.1.3/bits/</a:t>
            </a:r>
            <a:r>
              <a:rPr lang="en-GB" dirty="0" err="1" smtClean="0"/>
              <a:t>stl_algo.h</a:t>
            </a:r>
            <a:r>
              <a:rPr lang="en-GB" dirty="0" smtClean="0"/>
              <a:t>: In function ‘void std::sort(_</a:t>
            </a:r>
            <a:r>
              <a:rPr lang="en-GB" dirty="0" err="1" smtClean="0"/>
              <a:t>RandomAccessIterator</a:t>
            </a:r>
            <a:r>
              <a:rPr lang="en-GB" dirty="0" smtClean="0"/>
              <a:t>, _</a:t>
            </a:r>
            <a:r>
              <a:rPr lang="en-GB" dirty="0" err="1" smtClean="0"/>
              <a:t>RandomAccessIterator</a:t>
            </a:r>
            <a:r>
              <a:rPr lang="en-GB" dirty="0" smtClean="0"/>
              <a:t>) [with _</a:t>
            </a:r>
            <a:r>
              <a:rPr lang="en-GB" dirty="0" err="1" smtClean="0"/>
              <a:t>RandomAccessIterator</a:t>
            </a:r>
            <a:r>
              <a:rPr lang="en-GB" dirty="0" smtClean="0"/>
              <a:t> = std::_</a:t>
            </a:r>
            <a:r>
              <a:rPr lang="en-GB" dirty="0" err="1" smtClean="0"/>
              <a:t>List_iterator</a:t>
            </a:r>
            <a:r>
              <a:rPr lang="en-GB" dirty="0" smtClean="0"/>
              <a:t>&lt;</a:t>
            </a:r>
            <a:r>
              <a:rPr lang="en-GB" dirty="0" err="1" smtClean="0"/>
              <a:t>int</a:t>
            </a:r>
            <a:r>
              <a:rPr lang="en-GB" dirty="0" smtClean="0"/>
              <a:t>&gt;]’:</a:t>
            </a:r>
          </a:p>
          <a:p>
            <a:pPr eaLnBrk="1">
              <a:lnSpc>
                <a:spcPct val="116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templ.cpp:13:   instantiated from here</a:t>
            </a:r>
          </a:p>
          <a:p>
            <a:pPr eaLnBrk="1">
              <a:lnSpc>
                <a:spcPct val="116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/</a:t>
            </a:r>
            <a:r>
              <a:rPr lang="en-GB" dirty="0" err="1" smtClean="0"/>
              <a:t>usr</a:t>
            </a:r>
            <a:r>
              <a:rPr lang="en-GB" dirty="0" smtClean="0"/>
              <a:t>/include/</a:t>
            </a:r>
            <a:r>
              <a:rPr lang="en-GB" dirty="0" err="1" smtClean="0"/>
              <a:t>c++</a:t>
            </a:r>
            <a:r>
              <a:rPr lang="en-GB" dirty="0" smtClean="0"/>
              <a:t>/4.1.3/bits/stl_algo.h:2713: error: no match for ‘operator-’ in ‘__last - __first’</a:t>
            </a:r>
          </a:p>
          <a:p>
            <a:pPr eaLnBrk="1">
              <a:lnSpc>
                <a:spcPct val="116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/</a:t>
            </a:r>
            <a:r>
              <a:rPr lang="en-GB" dirty="0" err="1" smtClean="0"/>
              <a:t>usr</a:t>
            </a:r>
            <a:r>
              <a:rPr lang="en-GB" dirty="0" smtClean="0"/>
              <a:t>/include/</a:t>
            </a:r>
            <a:r>
              <a:rPr lang="en-GB" dirty="0" err="1" smtClean="0"/>
              <a:t>c++</a:t>
            </a:r>
            <a:r>
              <a:rPr lang="en-GB" dirty="0" smtClean="0"/>
              <a:t>/4.1.3/bits/</a:t>
            </a:r>
            <a:r>
              <a:rPr lang="en-GB" dirty="0" err="1" smtClean="0"/>
              <a:t>stl_algo.h</a:t>
            </a:r>
            <a:r>
              <a:rPr lang="en-GB" dirty="0" smtClean="0"/>
              <a:t>: In function ‘void std::__</a:t>
            </a:r>
            <a:r>
              <a:rPr lang="en-GB" dirty="0" err="1" smtClean="0"/>
              <a:t>final_insertion_sort</a:t>
            </a:r>
            <a:r>
              <a:rPr lang="en-GB" dirty="0" smtClean="0"/>
              <a:t>(_</a:t>
            </a:r>
            <a:r>
              <a:rPr lang="en-GB" dirty="0" err="1" smtClean="0"/>
              <a:t>RandomAccessIterator</a:t>
            </a:r>
            <a:r>
              <a:rPr lang="en-GB" dirty="0" smtClean="0"/>
              <a:t>, _</a:t>
            </a:r>
            <a:r>
              <a:rPr lang="en-GB" dirty="0" err="1" smtClean="0"/>
              <a:t>RandomAccessIterator</a:t>
            </a:r>
            <a:r>
              <a:rPr lang="en-GB" dirty="0" smtClean="0"/>
              <a:t>) [with _</a:t>
            </a:r>
            <a:r>
              <a:rPr lang="en-GB" dirty="0" err="1" smtClean="0"/>
              <a:t>RandomAccessIterator</a:t>
            </a:r>
            <a:r>
              <a:rPr lang="en-GB" dirty="0" smtClean="0"/>
              <a:t> = std::_</a:t>
            </a:r>
            <a:r>
              <a:rPr lang="en-GB" dirty="0" err="1" smtClean="0"/>
              <a:t>List_iterator</a:t>
            </a:r>
            <a:r>
              <a:rPr lang="en-GB" dirty="0" smtClean="0"/>
              <a:t>&lt;</a:t>
            </a:r>
            <a:r>
              <a:rPr lang="en-GB" dirty="0" err="1" smtClean="0"/>
              <a:t>int</a:t>
            </a:r>
            <a:r>
              <a:rPr lang="en-GB" dirty="0" smtClean="0"/>
              <a:t>&gt;]’:</a:t>
            </a:r>
          </a:p>
          <a:p>
            <a:pPr eaLnBrk="1">
              <a:lnSpc>
                <a:spcPct val="116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/</a:t>
            </a:r>
            <a:r>
              <a:rPr lang="en-GB" dirty="0" err="1" smtClean="0"/>
              <a:t>usr</a:t>
            </a:r>
            <a:r>
              <a:rPr lang="en-GB" dirty="0" smtClean="0"/>
              <a:t>/include/</a:t>
            </a:r>
            <a:r>
              <a:rPr lang="en-GB" dirty="0" err="1" smtClean="0"/>
              <a:t>c++</a:t>
            </a:r>
            <a:r>
              <a:rPr lang="en-GB" dirty="0" smtClean="0"/>
              <a:t>/4.1.3/bits/stl_algo.h:2714:   instantiated from ‘void std::sort(_</a:t>
            </a:r>
            <a:r>
              <a:rPr lang="en-GB" dirty="0" err="1" smtClean="0"/>
              <a:t>RandomAccessIterator</a:t>
            </a:r>
            <a:r>
              <a:rPr lang="en-GB" dirty="0" smtClean="0"/>
              <a:t>, _</a:t>
            </a:r>
            <a:r>
              <a:rPr lang="en-GB" dirty="0" err="1" smtClean="0"/>
              <a:t>RandomAccessIterator</a:t>
            </a:r>
            <a:r>
              <a:rPr lang="en-GB" dirty="0" smtClean="0"/>
              <a:t>) [with _</a:t>
            </a:r>
            <a:r>
              <a:rPr lang="en-GB" dirty="0" err="1" smtClean="0"/>
              <a:t>RandomAccessIterator</a:t>
            </a:r>
            <a:r>
              <a:rPr lang="en-GB" dirty="0" smtClean="0"/>
              <a:t> = std::_</a:t>
            </a:r>
            <a:r>
              <a:rPr lang="en-GB" dirty="0" err="1" smtClean="0"/>
              <a:t>List_iterator</a:t>
            </a:r>
            <a:r>
              <a:rPr lang="en-GB" dirty="0" smtClean="0"/>
              <a:t>&lt;</a:t>
            </a:r>
            <a:r>
              <a:rPr lang="en-GB" dirty="0" err="1" smtClean="0"/>
              <a:t>int</a:t>
            </a:r>
            <a:r>
              <a:rPr lang="en-GB" dirty="0" smtClean="0"/>
              <a:t>&gt;]’</a:t>
            </a:r>
          </a:p>
          <a:p>
            <a:pPr eaLnBrk="1">
              <a:lnSpc>
                <a:spcPct val="116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templ.cpp:13:   instantiated from </a:t>
            </a:r>
            <a:r>
              <a:rPr lang="en-GB" dirty="0" smtClean="0"/>
              <a:t>here</a:t>
            </a:r>
            <a:endParaRPr lang="hu-HU" dirty="0" smtClean="0"/>
          </a:p>
          <a:p>
            <a:pPr eaLnBrk="1">
              <a:lnSpc>
                <a:spcPct val="116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/</a:t>
            </a:r>
            <a:r>
              <a:rPr lang="en-GB" dirty="0" err="1" smtClean="0"/>
              <a:t>usr</a:t>
            </a:r>
            <a:r>
              <a:rPr lang="en-GB" dirty="0" smtClean="0"/>
              <a:t>/include/</a:t>
            </a:r>
            <a:r>
              <a:rPr lang="en-GB" dirty="0" err="1" smtClean="0"/>
              <a:t>c++</a:t>
            </a:r>
            <a:r>
              <a:rPr lang="en-GB" dirty="0" smtClean="0"/>
              <a:t>/4.1.3/bits/stl_algo.h:2360: error: no match for ‘operator+’ in ‘__first + 16’</a:t>
            </a:r>
          </a:p>
          <a:p>
            <a:pPr eaLnBrk="1">
              <a:lnSpc>
                <a:spcPct val="116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/</a:t>
            </a:r>
            <a:r>
              <a:rPr lang="en-GB" dirty="0" err="1" smtClean="0"/>
              <a:t>usr</a:t>
            </a:r>
            <a:r>
              <a:rPr lang="en-GB" dirty="0" smtClean="0"/>
              <a:t>/include/</a:t>
            </a:r>
            <a:r>
              <a:rPr lang="en-GB" dirty="0" err="1" smtClean="0"/>
              <a:t>c++</a:t>
            </a:r>
            <a:r>
              <a:rPr lang="en-GB" dirty="0" smtClean="0"/>
              <a:t>/4.1.3/bits/</a:t>
            </a:r>
            <a:r>
              <a:rPr lang="en-GB" dirty="0" err="1" smtClean="0"/>
              <a:t>stl_algo.h</a:t>
            </a:r>
            <a:r>
              <a:rPr lang="en-GB" dirty="0" smtClean="0"/>
              <a:t>: In function ‘void std::__</a:t>
            </a:r>
            <a:r>
              <a:rPr lang="en-GB" dirty="0" err="1" smtClean="0"/>
              <a:t>insertion_sort</a:t>
            </a:r>
            <a:r>
              <a:rPr lang="en-GB" dirty="0" smtClean="0"/>
              <a:t>(_</a:t>
            </a:r>
            <a:r>
              <a:rPr lang="en-GB" dirty="0" err="1" smtClean="0"/>
              <a:t>RandomAccessIterator</a:t>
            </a:r>
            <a:r>
              <a:rPr lang="en-GB" dirty="0" smtClean="0"/>
              <a:t>, _</a:t>
            </a:r>
            <a:r>
              <a:rPr lang="en-GB" dirty="0" err="1" smtClean="0"/>
              <a:t>RandomAccessIterator</a:t>
            </a:r>
            <a:r>
              <a:rPr lang="en-GB" dirty="0" smtClean="0"/>
              <a:t>) [with _</a:t>
            </a:r>
            <a:r>
              <a:rPr lang="en-GB" dirty="0" err="1" smtClean="0"/>
              <a:t>RandomAccessIterator</a:t>
            </a:r>
            <a:r>
              <a:rPr lang="en-GB" dirty="0" smtClean="0"/>
              <a:t> = std::_</a:t>
            </a:r>
            <a:r>
              <a:rPr lang="en-GB" dirty="0" err="1" smtClean="0"/>
              <a:t>List_iterator</a:t>
            </a:r>
            <a:r>
              <a:rPr lang="en-GB" dirty="0" smtClean="0"/>
              <a:t>&lt;</a:t>
            </a:r>
            <a:r>
              <a:rPr lang="en-GB" dirty="0" err="1" smtClean="0"/>
              <a:t>int</a:t>
            </a:r>
            <a:r>
              <a:rPr lang="en-GB" dirty="0" smtClean="0"/>
              <a:t>&gt;]’:</a:t>
            </a:r>
          </a:p>
          <a:p>
            <a:pPr eaLnBrk="1">
              <a:lnSpc>
                <a:spcPct val="116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/</a:t>
            </a:r>
            <a:r>
              <a:rPr lang="en-GB" dirty="0" err="1" smtClean="0"/>
              <a:t>usr</a:t>
            </a:r>
            <a:r>
              <a:rPr lang="en-GB" dirty="0" smtClean="0"/>
              <a:t>/include/</a:t>
            </a:r>
            <a:r>
              <a:rPr lang="en-GB" dirty="0" err="1" smtClean="0"/>
              <a:t>c++</a:t>
            </a:r>
            <a:r>
              <a:rPr lang="en-GB" dirty="0" smtClean="0"/>
              <a:t>/4.1.3/bits/stl_algo.h:2363:   instantiated from ‘void std::__</a:t>
            </a:r>
            <a:r>
              <a:rPr lang="en-GB" dirty="0" err="1" smtClean="0"/>
              <a:t>final_insertion_sort</a:t>
            </a:r>
            <a:r>
              <a:rPr lang="en-GB" dirty="0" smtClean="0"/>
              <a:t>(_</a:t>
            </a:r>
            <a:r>
              <a:rPr lang="en-GB" dirty="0" err="1" smtClean="0"/>
              <a:t>RandomAccessIterator</a:t>
            </a:r>
            <a:r>
              <a:rPr lang="en-GB" dirty="0" smtClean="0"/>
              <a:t>, _</a:t>
            </a:r>
            <a:r>
              <a:rPr lang="en-GB" dirty="0" err="1" smtClean="0"/>
              <a:t>RandomAccessIterator</a:t>
            </a:r>
            <a:r>
              <a:rPr lang="en-GB" dirty="0" smtClean="0"/>
              <a:t>) [with </a:t>
            </a:r>
            <a:r>
              <a:rPr lang="en-GB" dirty="0" smtClean="0"/>
              <a:t>_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6" name="Text Box 4"/>
          <p:cNvSpPr txBox="1">
            <a:spLocks noChangeArrowheads="1"/>
          </p:cNvSpPr>
          <p:nvPr/>
        </p:nvSpPr>
        <p:spPr bwMode="auto">
          <a:xfrm>
            <a:off x="571500" y="1373188"/>
            <a:ext cx="8293100" cy="663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1"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templ.cpp:13:   instantiated from here</a:t>
            </a:r>
          </a:p>
          <a:p>
            <a:pPr eaLnBrk="1">
              <a:lnSpc>
                <a:spcPct val="116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     /</a:t>
            </a:r>
            <a:r>
              <a:rPr lang="en-US" dirty="0" err="1" smtClean="0"/>
              <a:t>usr</a:t>
            </a:r>
            <a:r>
              <a:rPr lang="en-US" dirty="0" smtClean="0"/>
              <a:t>/include/</a:t>
            </a:r>
            <a:r>
              <a:rPr lang="en-US" dirty="0" err="1" smtClean="0"/>
              <a:t>c++</a:t>
            </a:r>
            <a:r>
              <a:rPr lang="en-US" dirty="0" smtClean="0"/>
              <a:t>/4.1.3/bits/stl_algo.h:2273: error: no match for ‘operator+’ in ‘__first + 1</a:t>
            </a:r>
            <a:r>
              <a:rPr lang="en-US" dirty="0" smtClean="0"/>
              <a:t>’</a:t>
            </a:r>
            <a:endParaRPr lang="en-US" dirty="0" smtClean="0"/>
          </a:p>
        </p:txBody>
      </p:sp>
      <p:sp>
        <p:nvSpPr>
          <p:cNvPr id="1129477" name="Text Box 5"/>
          <p:cNvSpPr txBox="1">
            <a:spLocks noChangeArrowheads="1"/>
          </p:cNvSpPr>
          <p:nvPr/>
        </p:nvSpPr>
        <p:spPr bwMode="auto">
          <a:xfrm>
            <a:off x="233363" y="9953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A lényeg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129486" name="Text Box 14"/>
          <p:cNvSpPr txBox="1">
            <a:spLocks noChangeArrowheads="1"/>
          </p:cNvSpPr>
          <p:nvPr/>
        </p:nvSpPr>
        <p:spPr bwMode="auto">
          <a:xfrm>
            <a:off x="271463" y="21637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A hiba oka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55600" y="266700"/>
            <a:ext cx="29845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Concept-ek</a:t>
            </a:r>
            <a:endParaRPr lang="hu-HU" sz="2400" dirty="0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58800" y="2617788"/>
            <a:ext cx="5470525" cy="218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>
                <a:cs typeface="Arial" charset="0"/>
              </a:rPr>
              <a:t>A </a:t>
            </a:r>
            <a:r>
              <a:rPr lang="hu-HU" dirty="0" err="1" smtClean="0">
                <a:cs typeface="Arial" charset="0"/>
              </a:rPr>
              <a:t>list</a:t>
            </a:r>
            <a:r>
              <a:rPr lang="hu-HU" dirty="0" smtClean="0">
                <a:cs typeface="Arial" charset="0"/>
              </a:rPr>
              <a:t>&lt;&gt;  konténernek nincsen random-elérésű </a:t>
            </a:r>
            <a:r>
              <a:rPr lang="hu-HU" dirty="0" err="1" smtClean="0">
                <a:cs typeface="Arial" charset="0"/>
              </a:rPr>
              <a:t>iterátora</a:t>
            </a:r>
            <a:endParaRPr lang="en-US" dirty="0">
              <a:cs typeface="Arial" charset="0"/>
            </a:endParaRP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A hiba példányosítás során jelentkezik, egy standard könyvtári függvény közepén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C++98-ban nem létezik a sablon-szerződés modell</a:t>
            </a:r>
            <a:endParaRPr lang="hu-HU" dirty="0" smtClean="0"/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</a:pPr>
            <a:endParaRPr lang="en-US" dirty="0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71463" y="44116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A megoldás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558800" y="4916488"/>
            <a:ext cx="5470525" cy="12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err="1" smtClean="0">
                <a:cs typeface="Arial" charset="0"/>
              </a:rPr>
              <a:t>Concept</a:t>
            </a:r>
            <a:r>
              <a:rPr lang="hu-HU" dirty="0" smtClean="0">
                <a:cs typeface="Arial" charset="0"/>
              </a:rPr>
              <a:t> a </a:t>
            </a:r>
            <a:r>
              <a:rPr lang="hu-HU" dirty="0" err="1" smtClean="0">
                <a:cs typeface="Arial" charset="0"/>
              </a:rPr>
              <a:t>template-paraméterekkel</a:t>
            </a:r>
            <a:r>
              <a:rPr lang="hu-HU" dirty="0" smtClean="0">
                <a:cs typeface="Arial" charset="0"/>
              </a:rPr>
              <a:t> szemben előírt követelmények listája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>
                <a:cs typeface="Arial" charset="0"/>
              </a:rPr>
              <a:t>Függvény-szignatúrák és segédtípusok</a:t>
            </a:r>
            <a:endParaRPr lang="en-US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55600" y="266700"/>
            <a:ext cx="29845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Concept</a:t>
            </a:r>
            <a:r>
              <a:rPr lang="hu-HU" sz="2400" dirty="0" smtClean="0"/>
              <a:t> &amp; </a:t>
            </a:r>
            <a:r>
              <a:rPr lang="hu-HU" sz="2400" dirty="0" err="1" smtClean="0"/>
              <a:t>requires</a:t>
            </a:r>
            <a:endParaRPr lang="hu-HU" sz="2400" dirty="0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08000" y="1004888"/>
            <a:ext cx="7327900" cy="510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concept </a:t>
            </a:r>
            <a:r>
              <a:rPr lang="en-US" dirty="0" err="1" smtClean="0">
                <a:latin typeface="DejaVu Sans Mono" pitchFamily="33" charset="0"/>
              </a:rPr>
              <a:t>LessThanComparable</a:t>
            </a:r>
            <a:r>
              <a:rPr lang="en-US" dirty="0" smtClean="0">
                <a:latin typeface="DejaVu Sans Mono" pitchFamily="33" charset="0"/>
              </a:rPr>
              <a:t>&lt;</a:t>
            </a:r>
            <a:r>
              <a:rPr lang="en-US" dirty="0" err="1" smtClean="0">
                <a:latin typeface="DejaVu Sans Mono" pitchFamily="33" charset="0"/>
              </a:rPr>
              <a:t>typename</a:t>
            </a:r>
            <a:r>
              <a:rPr lang="en-US" dirty="0" smtClean="0">
                <a:latin typeface="DejaVu Sans Mono" pitchFamily="33" charset="0"/>
              </a:rPr>
              <a:t> T&gt;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{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     </a:t>
            </a:r>
            <a:r>
              <a:rPr lang="en-US" dirty="0" err="1" smtClean="0">
                <a:latin typeface="DejaVu Sans Mono" pitchFamily="33" charset="0"/>
              </a:rPr>
              <a:t>bool</a:t>
            </a:r>
            <a:r>
              <a:rPr lang="en-US" dirty="0" smtClean="0">
                <a:latin typeface="DejaVu Sans Mono" pitchFamily="33" charset="0"/>
              </a:rPr>
              <a:t> operator&lt;(T a, T b);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};</a:t>
            </a: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dirty="0" smtClean="0"/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template&lt;</a:t>
            </a:r>
            <a:r>
              <a:rPr lang="en-US" dirty="0" err="1" smtClean="0">
                <a:latin typeface="DejaVu Sans Mono" pitchFamily="33" charset="0"/>
              </a:rPr>
              <a:t>typename</a:t>
            </a:r>
            <a:r>
              <a:rPr lang="en-US" dirty="0" smtClean="0">
                <a:latin typeface="DejaVu Sans Mono" pitchFamily="33" charset="0"/>
              </a:rPr>
              <a:t> </a:t>
            </a:r>
            <a:r>
              <a:rPr lang="en-US" dirty="0" smtClean="0">
                <a:latin typeface="DejaVu Sans Mono" pitchFamily="33" charset="0"/>
              </a:rPr>
              <a:t>T&gt;</a:t>
            </a:r>
            <a:r>
              <a:rPr lang="hu-HU" dirty="0" smtClean="0">
                <a:latin typeface="DejaVu Sans Mono" pitchFamily="33" charset="0"/>
              </a:rPr>
              <a:t> </a:t>
            </a:r>
            <a:r>
              <a:rPr lang="en-US" dirty="0" smtClean="0">
                <a:latin typeface="DejaVu Sans Mono" pitchFamily="33" charset="0"/>
              </a:rPr>
              <a:t>requires </a:t>
            </a:r>
            <a:r>
              <a:rPr lang="en-US" dirty="0" err="1" smtClean="0">
                <a:latin typeface="DejaVu Sans Mono" pitchFamily="33" charset="0"/>
              </a:rPr>
              <a:t>LessThanComparable</a:t>
            </a:r>
            <a:r>
              <a:rPr lang="en-US" dirty="0" smtClean="0">
                <a:latin typeface="DejaVu Sans Mono" pitchFamily="33" charset="0"/>
              </a:rPr>
              <a:t>&lt;T&gt;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T min(const T&amp; a, const T&amp; b)</a:t>
            </a:r>
            <a:r>
              <a:rPr lang="en-US" dirty="0" smtClean="0">
                <a:latin typeface="DejaVu Sans Mono" pitchFamily="33" charset="0"/>
                <a:cs typeface="Arial" charset="0"/>
              </a:rPr>
              <a:t>‏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{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  return a &lt; b ? a : </a:t>
            </a:r>
            <a:r>
              <a:rPr lang="en-US" dirty="0" smtClean="0">
                <a:latin typeface="DejaVu Sans Mono" pitchFamily="33" charset="0"/>
              </a:rPr>
              <a:t>b</a:t>
            </a:r>
            <a:r>
              <a:rPr lang="hu-HU" dirty="0" smtClean="0">
                <a:latin typeface="DejaVu Sans Mono" pitchFamily="33" charset="0"/>
              </a:rPr>
              <a:t>;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}</a:t>
            </a: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template&lt;</a:t>
            </a:r>
            <a:r>
              <a:rPr lang="en-US" dirty="0" err="1" smtClean="0">
                <a:latin typeface="DejaVu Sans Mono" pitchFamily="33" charset="0"/>
              </a:rPr>
              <a:t>LessThanComparable</a:t>
            </a:r>
            <a:r>
              <a:rPr lang="en-US" dirty="0" smtClean="0">
                <a:latin typeface="DejaVu Sans Mono" pitchFamily="33" charset="0"/>
              </a:rPr>
              <a:t> T&gt;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T </a:t>
            </a:r>
            <a:r>
              <a:rPr lang="en-US" dirty="0" smtClean="0">
                <a:latin typeface="DejaVu Sans Mono" pitchFamily="33" charset="0"/>
              </a:rPr>
              <a:t>min(const T&amp; a, const T&amp; b)</a:t>
            </a:r>
            <a:r>
              <a:rPr lang="en-US" dirty="0" smtClean="0">
                <a:latin typeface="DejaVu Sans Mono" pitchFamily="33" charset="0"/>
                <a:cs typeface="Arial" charset="0"/>
              </a:rPr>
              <a:t>‏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{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  </a:t>
            </a:r>
            <a:r>
              <a:rPr lang="en-US" dirty="0" smtClean="0">
                <a:latin typeface="DejaVu Sans Mono" pitchFamily="33" charset="0"/>
              </a:rPr>
              <a:t>return a &lt; b ? a : b;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};</a:t>
            </a:r>
            <a:endParaRPr lang="en-US" dirty="0" smtClean="0">
              <a:latin typeface="DejaVu Sans Mono" pitchFamily="33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33363" y="4056063"/>
            <a:ext cx="7500937" cy="4247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Más formátummal (mint </a:t>
            </a:r>
            <a:r>
              <a:rPr lang="hu-HU" sz="2400" dirty="0" err="1" smtClean="0">
                <a:solidFill>
                  <a:srgbClr val="75CCEB"/>
                </a:solidFill>
              </a:rPr>
              <a:t>template-ek</a:t>
            </a:r>
            <a:r>
              <a:rPr lang="hu-HU" sz="2400" dirty="0" smtClean="0">
                <a:solidFill>
                  <a:srgbClr val="75CCEB"/>
                </a:solidFill>
              </a:rPr>
              <a:t> típusa)</a:t>
            </a:r>
            <a:endParaRPr lang="en-US" sz="2400" dirty="0">
              <a:solidFill>
                <a:srgbClr val="75CCEB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55600" y="266700"/>
            <a:ext cx="40259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Többtípusos </a:t>
            </a:r>
            <a:r>
              <a:rPr lang="hu-HU" sz="2400" dirty="0" err="1" smtClean="0"/>
              <a:t>concept-ek</a:t>
            </a:r>
            <a:endParaRPr lang="hu-HU" sz="2400" dirty="0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82600" y="1322388"/>
            <a:ext cx="7327900" cy="128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concept </a:t>
            </a:r>
            <a:r>
              <a:rPr lang="en-GB" dirty="0" smtClean="0">
                <a:latin typeface="DejaVu Sans Mono" pitchFamily="33" charset="0"/>
              </a:rPr>
              <a:t>Convertible&lt;</a:t>
            </a:r>
            <a:r>
              <a:rPr lang="en-GB" dirty="0" err="1" smtClean="0">
                <a:latin typeface="DejaVu Sans Mono" pitchFamily="33" charset="0"/>
              </a:rPr>
              <a:t>typename</a:t>
            </a:r>
            <a:r>
              <a:rPr lang="en-GB" dirty="0" smtClean="0">
                <a:latin typeface="DejaVu Sans Mono" pitchFamily="33" charset="0"/>
              </a:rPr>
              <a:t> T, </a:t>
            </a:r>
            <a:r>
              <a:rPr lang="en-GB" dirty="0" err="1" smtClean="0">
                <a:latin typeface="DejaVu Sans Mono" pitchFamily="33" charset="0"/>
              </a:rPr>
              <a:t>typename</a:t>
            </a:r>
            <a:r>
              <a:rPr lang="en-GB" dirty="0" smtClean="0">
                <a:latin typeface="DejaVu Sans Mono" pitchFamily="33" charset="0"/>
              </a:rPr>
              <a:t> U&gt;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{</a:t>
            </a:r>
            <a:endParaRPr lang="en-GB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   operator U(const T&amp;);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};</a:t>
            </a:r>
            <a:endParaRPr lang="en-GB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>
              <a:latin typeface="DejaVu Sans Mono" pitchFamily="33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33363" y="9953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Kifejezhetjük több típus kapcsolatát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33363" y="23669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Használhatunk </a:t>
            </a:r>
            <a:r>
              <a:rPr lang="hu-HU" sz="2400" dirty="0" err="1" smtClean="0">
                <a:solidFill>
                  <a:srgbClr val="75CCEB"/>
                </a:solidFill>
              </a:rPr>
              <a:t>default</a:t>
            </a:r>
            <a:r>
              <a:rPr lang="hu-HU" sz="2400" dirty="0" smtClean="0">
                <a:solidFill>
                  <a:srgbClr val="75CCEB"/>
                </a:solidFill>
              </a:rPr>
              <a:t> értékeket is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82600" y="2681288"/>
            <a:ext cx="7327900" cy="128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concept </a:t>
            </a:r>
            <a:r>
              <a:rPr lang="en-GB" dirty="0" err="1" smtClean="0">
                <a:latin typeface="DejaVu Sans Mono" pitchFamily="33" charset="0"/>
              </a:rPr>
              <a:t>EqualtyComparable</a:t>
            </a:r>
            <a:r>
              <a:rPr lang="en-GB" dirty="0" smtClean="0">
                <a:latin typeface="DejaVu Sans Mono" pitchFamily="33" charset="0"/>
              </a:rPr>
              <a:t>&lt;</a:t>
            </a:r>
            <a:r>
              <a:rPr lang="en-GB" dirty="0" err="1" smtClean="0">
                <a:latin typeface="DejaVu Sans Mono" pitchFamily="33" charset="0"/>
              </a:rPr>
              <a:t>typename</a:t>
            </a:r>
            <a:r>
              <a:rPr lang="en-GB" dirty="0" smtClean="0">
                <a:latin typeface="DejaVu Sans Mono" pitchFamily="33" charset="0"/>
              </a:rPr>
              <a:t> T, </a:t>
            </a:r>
            <a:r>
              <a:rPr lang="en-GB" dirty="0" err="1" smtClean="0">
                <a:latin typeface="DejaVu Sans Mono" pitchFamily="33" charset="0"/>
              </a:rPr>
              <a:t>typename</a:t>
            </a:r>
            <a:r>
              <a:rPr lang="en-GB" dirty="0" smtClean="0">
                <a:latin typeface="DejaVu Sans Mono" pitchFamily="33" charset="0"/>
              </a:rPr>
              <a:t> U = T&gt;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{</a:t>
            </a:r>
            <a:endParaRPr lang="en-GB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  </a:t>
            </a:r>
            <a:r>
              <a:rPr lang="hu-HU" dirty="0" smtClean="0">
                <a:latin typeface="DejaVu Sans Mono" pitchFamily="33" charset="0"/>
              </a:rPr>
              <a:t> </a:t>
            </a:r>
            <a:r>
              <a:rPr lang="en-GB" dirty="0" err="1" smtClean="0">
                <a:latin typeface="DejaVu Sans Mono" pitchFamily="33" charset="0"/>
              </a:rPr>
              <a:t>bool</a:t>
            </a:r>
            <a:r>
              <a:rPr lang="en-GB" dirty="0" smtClean="0">
                <a:latin typeface="DejaVu Sans Mono" pitchFamily="33" charset="0"/>
              </a:rPr>
              <a:t> </a:t>
            </a:r>
            <a:r>
              <a:rPr lang="en-GB" dirty="0" smtClean="0">
                <a:latin typeface="DejaVu Sans Mono" pitchFamily="33" charset="0"/>
              </a:rPr>
              <a:t>operator==(T, U)</a:t>
            </a:r>
            <a:r>
              <a:rPr lang="ar-SA" dirty="0" smtClean="0">
                <a:latin typeface="DejaVu Sans Mono" pitchFamily="33" charset="0"/>
                <a:cs typeface="Arial" charset="0"/>
              </a:rPr>
              <a:t>‏</a:t>
            </a:r>
            <a:endParaRPr lang="en-GB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}</a:t>
            </a:r>
            <a:r>
              <a:rPr lang="hu-HU" dirty="0" smtClean="0">
                <a:latin typeface="DejaVu Sans Mono" pitchFamily="33" charset="0"/>
              </a:rPr>
              <a:t>;</a:t>
            </a:r>
            <a:endParaRPr lang="en-GB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>
              <a:latin typeface="DejaVu Sans Mono" pitchFamily="33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33363" y="37004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Segédtípusok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82600" y="4052888"/>
            <a:ext cx="7327900" cy="22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concept </a:t>
            </a:r>
            <a:r>
              <a:rPr lang="en-GB" dirty="0" err="1" smtClean="0">
                <a:latin typeface="DejaVu Sans Mono" pitchFamily="33" charset="0"/>
              </a:rPr>
              <a:t>InputIterator</a:t>
            </a:r>
            <a:r>
              <a:rPr lang="en-GB" dirty="0" smtClean="0">
                <a:latin typeface="DejaVu Sans Mono" pitchFamily="33" charset="0"/>
              </a:rPr>
              <a:t>&lt;</a:t>
            </a:r>
            <a:r>
              <a:rPr lang="en-GB" dirty="0" err="1" smtClean="0">
                <a:latin typeface="DejaVu Sans Mono" pitchFamily="33" charset="0"/>
              </a:rPr>
              <a:t>typename</a:t>
            </a:r>
            <a:r>
              <a:rPr lang="en-GB" dirty="0" smtClean="0">
                <a:latin typeface="DejaVu Sans Mono" pitchFamily="33" charset="0"/>
              </a:rPr>
              <a:t> </a:t>
            </a:r>
            <a:r>
              <a:rPr lang="en-GB" dirty="0" err="1" smtClean="0">
                <a:latin typeface="DejaVu Sans Mono" pitchFamily="33" charset="0"/>
              </a:rPr>
              <a:t>Iter</a:t>
            </a:r>
            <a:r>
              <a:rPr lang="en-GB" dirty="0" smtClean="0">
                <a:latin typeface="DejaVu Sans Mono" pitchFamily="33" charset="0"/>
              </a:rPr>
              <a:t>&gt;</a:t>
            </a:r>
            <a:r>
              <a:rPr lang="hu-HU" dirty="0" smtClean="0">
                <a:latin typeface="DejaVu Sans Mono" pitchFamily="33" charset="0"/>
              </a:rPr>
              <a:t> </a:t>
            </a:r>
            <a:r>
              <a:rPr lang="en-GB" dirty="0" smtClean="0">
                <a:latin typeface="DejaVu Sans Mono" pitchFamily="33" charset="0"/>
              </a:rPr>
              <a:t> </a:t>
            </a:r>
            <a:r>
              <a:rPr lang="en-GB" dirty="0" smtClean="0">
                <a:latin typeface="DejaVu Sans Mono" pitchFamily="33" charset="0"/>
              </a:rPr>
              <a:t>{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</a:t>
            </a:r>
            <a:r>
              <a:rPr lang="en-GB" dirty="0" err="1" smtClean="0">
                <a:latin typeface="DejaVu Sans Mono" pitchFamily="33" charset="0"/>
              </a:rPr>
              <a:t>typename</a:t>
            </a:r>
            <a:r>
              <a:rPr lang="en-GB" dirty="0" smtClean="0">
                <a:latin typeface="DejaVu Sans Mono" pitchFamily="33" charset="0"/>
              </a:rPr>
              <a:t> value type;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</a:t>
            </a:r>
            <a:r>
              <a:rPr lang="en-GB" dirty="0" err="1" smtClean="0">
                <a:latin typeface="DejaVu Sans Mono" pitchFamily="33" charset="0"/>
              </a:rPr>
              <a:t>typename</a:t>
            </a:r>
            <a:r>
              <a:rPr lang="en-GB" dirty="0" smtClean="0">
                <a:latin typeface="DejaVu Sans Mono" pitchFamily="33" charset="0"/>
              </a:rPr>
              <a:t> reference;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</a:t>
            </a:r>
            <a:r>
              <a:rPr lang="en-GB" dirty="0" err="1" smtClean="0">
                <a:latin typeface="DejaVu Sans Mono" pitchFamily="33" charset="0"/>
              </a:rPr>
              <a:t>typename</a:t>
            </a:r>
            <a:r>
              <a:rPr lang="en-GB" dirty="0" smtClean="0">
                <a:latin typeface="DejaVu Sans Mono" pitchFamily="33" charset="0"/>
              </a:rPr>
              <a:t> pointer;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</a:t>
            </a:r>
            <a:r>
              <a:rPr lang="en-GB" dirty="0" err="1" smtClean="0">
                <a:latin typeface="DejaVu Sans Mono" pitchFamily="33" charset="0"/>
              </a:rPr>
              <a:t>typename</a:t>
            </a:r>
            <a:r>
              <a:rPr lang="en-GB" dirty="0" smtClean="0">
                <a:latin typeface="DejaVu Sans Mono" pitchFamily="33" charset="0"/>
              </a:rPr>
              <a:t> </a:t>
            </a:r>
            <a:r>
              <a:rPr lang="en-GB" dirty="0" err="1" smtClean="0">
                <a:latin typeface="DejaVu Sans Mono" pitchFamily="33" charset="0"/>
              </a:rPr>
              <a:t>diﬀerence</a:t>
            </a:r>
            <a:r>
              <a:rPr lang="en-GB" dirty="0" smtClean="0">
                <a:latin typeface="DejaVu Sans Mono" pitchFamily="33" charset="0"/>
              </a:rPr>
              <a:t> type;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requires Regular&lt;</a:t>
            </a:r>
            <a:r>
              <a:rPr lang="en-GB" dirty="0" err="1" smtClean="0">
                <a:latin typeface="DejaVu Sans Mono" pitchFamily="33" charset="0"/>
              </a:rPr>
              <a:t>Iter</a:t>
            </a:r>
            <a:r>
              <a:rPr lang="en-GB" dirty="0" smtClean="0">
                <a:latin typeface="DejaVu Sans Mono" pitchFamily="33" charset="0"/>
              </a:rPr>
              <a:t>&gt;;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requires Convertible&lt;reference type, value type&gt;;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reference operator∗(const </a:t>
            </a:r>
            <a:r>
              <a:rPr lang="en-GB" dirty="0" err="1" smtClean="0">
                <a:latin typeface="DejaVu Sans Mono" pitchFamily="33" charset="0"/>
              </a:rPr>
              <a:t>Iter</a:t>
            </a:r>
            <a:r>
              <a:rPr lang="en-GB" dirty="0" smtClean="0">
                <a:latin typeface="DejaVu Sans Mono" pitchFamily="33" charset="0"/>
              </a:rPr>
              <a:t>&amp;);</a:t>
            </a:r>
            <a:r>
              <a:rPr lang="hu-HU" dirty="0" smtClean="0">
                <a:latin typeface="DejaVu Sans Mono" pitchFamily="33" charset="0"/>
              </a:rPr>
              <a:t>          //…</a:t>
            </a:r>
            <a:endParaRPr lang="en-GB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}</a:t>
            </a:r>
            <a:endParaRPr lang="en-US" dirty="0" smtClean="0">
              <a:latin typeface="DejaVu Sans Mono" pitchFamily="33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55600" y="266700"/>
            <a:ext cx="40259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Finomítás és túlterhelés</a:t>
            </a:r>
            <a:endParaRPr lang="hu-HU" sz="24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33363" y="9953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err="1" smtClean="0">
                <a:solidFill>
                  <a:srgbClr val="75CCEB"/>
                </a:solidFill>
              </a:rPr>
              <a:t>Concept-ek</a:t>
            </a:r>
            <a:r>
              <a:rPr lang="hu-HU" sz="2400" dirty="0" smtClean="0">
                <a:solidFill>
                  <a:srgbClr val="75CCEB"/>
                </a:solidFill>
              </a:rPr>
              <a:t> kompozíciója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71500" y="1373189"/>
            <a:ext cx="7759700" cy="24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>
                <a:cs typeface="Arial" charset="0"/>
              </a:rPr>
              <a:t>Hierarchikus felépítés</a:t>
            </a:r>
            <a:endParaRPr lang="en-US" dirty="0">
              <a:cs typeface="Arial" charset="0"/>
            </a:endParaRP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Finomítás: nem öröklés</a:t>
            </a: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concept </a:t>
            </a:r>
            <a:r>
              <a:rPr lang="en-GB" dirty="0" err="1" smtClean="0">
                <a:latin typeface="DejaVu Sans Mono" pitchFamily="33" charset="0"/>
              </a:rPr>
              <a:t>InputIterator</a:t>
            </a:r>
            <a:r>
              <a:rPr lang="en-GB" dirty="0" smtClean="0">
                <a:latin typeface="DejaVu Sans Mono" pitchFamily="33" charset="0"/>
              </a:rPr>
              <a:t>&lt;</a:t>
            </a:r>
            <a:r>
              <a:rPr lang="en-GB" dirty="0" err="1" smtClean="0">
                <a:latin typeface="DejaVu Sans Mono" pitchFamily="33" charset="0"/>
              </a:rPr>
              <a:t>typename</a:t>
            </a:r>
            <a:r>
              <a:rPr lang="en-GB" dirty="0" smtClean="0">
                <a:latin typeface="DejaVu Sans Mono" pitchFamily="33" charset="0"/>
              </a:rPr>
              <a:t> </a:t>
            </a:r>
            <a:r>
              <a:rPr lang="en-GB" dirty="0" err="1" smtClean="0">
                <a:latin typeface="DejaVu Sans Mono" pitchFamily="33" charset="0"/>
              </a:rPr>
              <a:t>Iter</a:t>
            </a:r>
            <a:r>
              <a:rPr lang="en-GB" dirty="0" smtClean="0">
                <a:latin typeface="DejaVu Sans Mono" pitchFamily="33" charset="0"/>
              </a:rPr>
              <a:t>,</a:t>
            </a:r>
            <a:r>
              <a:rPr lang="hu-HU" dirty="0" smtClean="0">
                <a:latin typeface="DejaVu Sans Mono" pitchFamily="33" charset="0"/>
              </a:rPr>
              <a:t> </a:t>
            </a:r>
            <a:r>
              <a:rPr lang="en-GB" dirty="0" err="1" smtClean="0">
                <a:latin typeface="DejaVu Sans Mono" pitchFamily="33" charset="0"/>
              </a:rPr>
              <a:t>typename</a:t>
            </a:r>
            <a:r>
              <a:rPr lang="en-GB" dirty="0" smtClean="0">
                <a:latin typeface="DejaVu Sans Mono" pitchFamily="33" charset="0"/>
              </a:rPr>
              <a:t> </a:t>
            </a:r>
            <a:r>
              <a:rPr lang="en-GB" dirty="0" smtClean="0">
                <a:latin typeface="DejaVu Sans Mono" pitchFamily="33" charset="0"/>
              </a:rPr>
              <a:t>Value&gt; </a:t>
            </a: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b="1" dirty="0" smtClean="0">
                <a:latin typeface="DejaVu Sans Mono" pitchFamily="33" charset="0"/>
              </a:rPr>
              <a:t>: R</a:t>
            </a:r>
            <a:r>
              <a:rPr lang="en-GB" b="1" dirty="0" err="1" smtClean="0">
                <a:latin typeface="DejaVu Sans Mono" pitchFamily="33" charset="0"/>
              </a:rPr>
              <a:t>egular</a:t>
            </a:r>
            <a:r>
              <a:rPr lang="en-GB" b="1" dirty="0" smtClean="0">
                <a:latin typeface="DejaVu Sans Mono" pitchFamily="33" charset="0"/>
              </a:rPr>
              <a:t>&lt;Value</a:t>
            </a:r>
            <a:r>
              <a:rPr lang="en-GB" b="1" dirty="0" smtClean="0">
                <a:latin typeface="DejaVu Sans Mono" pitchFamily="33" charset="0"/>
              </a:rPr>
              <a:t>&gt;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{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</a:t>
            </a:r>
            <a:r>
              <a:rPr lang="hu-HU" dirty="0" smtClean="0">
                <a:latin typeface="DejaVu Sans Mono" pitchFamily="33" charset="0"/>
              </a:rPr>
              <a:t>  </a:t>
            </a:r>
            <a:r>
              <a:rPr lang="en-GB" dirty="0" smtClean="0">
                <a:latin typeface="DejaVu Sans Mono" pitchFamily="33" charset="0"/>
              </a:rPr>
              <a:t>Value </a:t>
            </a:r>
            <a:r>
              <a:rPr lang="en-GB" dirty="0" smtClean="0">
                <a:latin typeface="DejaVu Sans Mono" pitchFamily="33" charset="0"/>
              </a:rPr>
              <a:t>operator∗(const </a:t>
            </a:r>
            <a:r>
              <a:rPr lang="en-GB" dirty="0" err="1" smtClean="0">
                <a:latin typeface="DejaVu Sans Mono" pitchFamily="33" charset="0"/>
              </a:rPr>
              <a:t>Iter</a:t>
            </a:r>
            <a:r>
              <a:rPr lang="en-GB" dirty="0" smtClean="0">
                <a:latin typeface="DejaVu Sans Mono" pitchFamily="33" charset="0"/>
              </a:rPr>
              <a:t>&amp;); </a:t>
            </a:r>
            <a:r>
              <a:rPr lang="hu-HU" dirty="0" smtClean="0">
                <a:latin typeface="DejaVu Sans Mono" pitchFamily="33" charset="0"/>
              </a:rPr>
              <a:t>  </a:t>
            </a:r>
            <a:r>
              <a:rPr lang="hu-HU" dirty="0" smtClean="0">
                <a:latin typeface="DejaVu Sans Mono" pitchFamily="33" charset="0"/>
              </a:rPr>
              <a:t>   </a:t>
            </a:r>
            <a:r>
              <a:rPr lang="en-GB" dirty="0" smtClean="0">
                <a:latin typeface="DejaVu Sans Mono" pitchFamily="33" charset="0"/>
              </a:rPr>
              <a:t>// </a:t>
            </a:r>
            <a:r>
              <a:rPr lang="en-GB" dirty="0" smtClean="0">
                <a:latin typeface="DejaVu Sans Mono" pitchFamily="33" charset="0"/>
              </a:rPr>
              <a:t>dereference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</a:t>
            </a:r>
            <a:r>
              <a:rPr lang="hu-HU" dirty="0" smtClean="0">
                <a:latin typeface="DejaVu Sans Mono" pitchFamily="33" charset="0"/>
              </a:rPr>
              <a:t>  </a:t>
            </a:r>
            <a:r>
              <a:rPr lang="en-GB" dirty="0" err="1" smtClean="0">
                <a:latin typeface="DejaVu Sans Mono" pitchFamily="33" charset="0"/>
              </a:rPr>
              <a:t>Iter</a:t>
            </a:r>
            <a:r>
              <a:rPr lang="en-GB" dirty="0" smtClean="0">
                <a:latin typeface="DejaVu Sans Mono" pitchFamily="33" charset="0"/>
              </a:rPr>
              <a:t>&amp; operator++(</a:t>
            </a:r>
            <a:r>
              <a:rPr lang="en-GB" dirty="0" err="1" smtClean="0">
                <a:latin typeface="DejaVu Sans Mono" pitchFamily="33" charset="0"/>
              </a:rPr>
              <a:t>Iter</a:t>
            </a:r>
            <a:r>
              <a:rPr lang="en-GB" dirty="0" smtClean="0">
                <a:latin typeface="DejaVu Sans Mono" pitchFamily="33" charset="0"/>
              </a:rPr>
              <a:t>&amp;);      </a:t>
            </a:r>
            <a:r>
              <a:rPr lang="hu-HU" dirty="0" smtClean="0">
                <a:latin typeface="DejaVu Sans Mono" pitchFamily="33" charset="0"/>
              </a:rPr>
              <a:t>      </a:t>
            </a:r>
            <a:r>
              <a:rPr lang="hu-HU" dirty="0" smtClean="0">
                <a:latin typeface="DejaVu Sans Mono" pitchFamily="33" charset="0"/>
              </a:rPr>
              <a:t>  </a:t>
            </a:r>
            <a:r>
              <a:rPr lang="en-GB" dirty="0" smtClean="0">
                <a:latin typeface="DejaVu Sans Mono" pitchFamily="33" charset="0"/>
              </a:rPr>
              <a:t>// </a:t>
            </a:r>
            <a:r>
              <a:rPr lang="en-GB" dirty="0" smtClean="0">
                <a:latin typeface="DejaVu Sans Mono" pitchFamily="33" charset="0"/>
              </a:rPr>
              <a:t>pre-increment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</a:t>
            </a:r>
            <a:r>
              <a:rPr lang="hu-HU" dirty="0" smtClean="0">
                <a:latin typeface="DejaVu Sans Mono" pitchFamily="33" charset="0"/>
              </a:rPr>
              <a:t>  </a:t>
            </a:r>
            <a:r>
              <a:rPr lang="en-GB" dirty="0" err="1" smtClean="0">
                <a:latin typeface="DejaVu Sans Mono" pitchFamily="33" charset="0"/>
              </a:rPr>
              <a:t>Iter</a:t>
            </a:r>
            <a:r>
              <a:rPr lang="en-GB" dirty="0" smtClean="0">
                <a:latin typeface="DejaVu Sans Mono" pitchFamily="33" charset="0"/>
              </a:rPr>
              <a:t> </a:t>
            </a:r>
            <a:r>
              <a:rPr lang="hu-HU" dirty="0" smtClean="0">
                <a:latin typeface="DejaVu Sans Mono" pitchFamily="33" charset="0"/>
              </a:rPr>
              <a:t>  </a:t>
            </a:r>
            <a:r>
              <a:rPr lang="en-GB" dirty="0" smtClean="0">
                <a:latin typeface="DejaVu Sans Mono" pitchFamily="33" charset="0"/>
              </a:rPr>
              <a:t>operator</a:t>
            </a:r>
            <a:r>
              <a:rPr lang="en-GB" dirty="0" smtClean="0">
                <a:latin typeface="DejaVu Sans Mono" pitchFamily="33" charset="0"/>
              </a:rPr>
              <a:t>++(</a:t>
            </a:r>
            <a:r>
              <a:rPr lang="en-GB" dirty="0" err="1" smtClean="0">
                <a:latin typeface="DejaVu Sans Mono" pitchFamily="33" charset="0"/>
              </a:rPr>
              <a:t>Iter</a:t>
            </a:r>
            <a:r>
              <a:rPr lang="en-GB" dirty="0" smtClean="0">
                <a:latin typeface="DejaVu Sans Mono" pitchFamily="33" charset="0"/>
              </a:rPr>
              <a:t>&amp;, </a:t>
            </a:r>
            <a:r>
              <a:rPr lang="en-GB" dirty="0" err="1" smtClean="0">
                <a:latin typeface="DejaVu Sans Mono" pitchFamily="33" charset="0"/>
              </a:rPr>
              <a:t>int</a:t>
            </a:r>
            <a:r>
              <a:rPr lang="en-GB" dirty="0" smtClean="0">
                <a:latin typeface="DejaVu Sans Mono" pitchFamily="33" charset="0"/>
              </a:rPr>
              <a:t>);  </a:t>
            </a:r>
            <a:r>
              <a:rPr lang="hu-HU" dirty="0" smtClean="0">
                <a:latin typeface="DejaVu Sans Mono" pitchFamily="33" charset="0"/>
              </a:rPr>
              <a:t>       </a:t>
            </a:r>
            <a:r>
              <a:rPr lang="en-GB" dirty="0" smtClean="0">
                <a:latin typeface="DejaVu Sans Mono" pitchFamily="33" charset="0"/>
              </a:rPr>
              <a:t>// post-increment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}</a:t>
            </a:r>
            <a:r>
              <a:rPr lang="hu-HU" dirty="0" smtClean="0">
                <a:latin typeface="DejaVu Sans Mono" pitchFamily="33" charset="0"/>
              </a:rPr>
              <a:t>;</a:t>
            </a:r>
            <a:endParaRPr lang="hu-HU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6063" y="3954463"/>
            <a:ext cx="5183187" cy="4247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err="1" smtClean="0">
                <a:solidFill>
                  <a:srgbClr val="75CCEB"/>
                </a:solidFill>
              </a:rPr>
              <a:t>Concept</a:t>
            </a:r>
            <a:r>
              <a:rPr lang="hu-HU" sz="2400" dirty="0" smtClean="0">
                <a:solidFill>
                  <a:srgbClr val="75CCEB"/>
                </a:solidFill>
              </a:rPr>
              <a:t> alapú túlterhelés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95300" y="4396952"/>
            <a:ext cx="7759700" cy="90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</a:pPr>
            <a:r>
              <a:rPr lang="hu-HU" dirty="0" smtClean="0"/>
              <a:t>s</a:t>
            </a:r>
            <a:r>
              <a:rPr lang="hu-HU" dirty="0" smtClean="0"/>
              <a:t>ort ( </a:t>
            </a:r>
            <a:r>
              <a:rPr lang="hu-HU" dirty="0" err="1" smtClean="0"/>
              <a:t>RandomAccessIterator</a:t>
            </a:r>
            <a:r>
              <a:rPr lang="hu-HU" dirty="0" smtClean="0"/>
              <a:t>  </a:t>
            </a:r>
            <a:r>
              <a:rPr lang="hu-HU" dirty="0" err="1" smtClean="0"/>
              <a:t>begin</a:t>
            </a:r>
            <a:r>
              <a:rPr lang="hu-HU" dirty="0" smtClean="0"/>
              <a:t>, </a:t>
            </a:r>
            <a:r>
              <a:rPr lang="hu-HU" dirty="0" err="1" smtClean="0"/>
              <a:t>RandomAccessIterator</a:t>
            </a:r>
            <a:r>
              <a:rPr lang="hu-HU" dirty="0" smtClean="0"/>
              <a:t>  </a:t>
            </a:r>
            <a:r>
              <a:rPr lang="hu-HU" dirty="0" smtClean="0"/>
              <a:t>end);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</a:pPr>
            <a:r>
              <a:rPr lang="hu-HU" dirty="0" smtClean="0"/>
              <a:t>sort ( </a:t>
            </a:r>
            <a:r>
              <a:rPr lang="hu-HU" dirty="0" err="1" smtClean="0"/>
              <a:t>ForwardIterator</a:t>
            </a:r>
            <a:r>
              <a:rPr lang="hu-HU" dirty="0" smtClean="0"/>
              <a:t>  </a:t>
            </a:r>
            <a:r>
              <a:rPr lang="hu-HU" dirty="0" err="1" smtClean="0"/>
              <a:t>begin</a:t>
            </a:r>
            <a:r>
              <a:rPr lang="hu-HU" dirty="0" smtClean="0"/>
              <a:t>, </a:t>
            </a:r>
            <a:r>
              <a:rPr lang="hu-HU" dirty="0" err="1" smtClean="0"/>
              <a:t>ForwardIterator</a:t>
            </a:r>
            <a:r>
              <a:rPr lang="hu-HU" dirty="0" smtClean="0"/>
              <a:t>  </a:t>
            </a:r>
            <a:r>
              <a:rPr lang="hu-HU" dirty="0" smtClean="0"/>
              <a:t>end);</a:t>
            </a: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55600" y="266700"/>
            <a:ext cx="40259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Concept</a:t>
            </a:r>
            <a:r>
              <a:rPr lang="hu-HU" sz="2400" dirty="0" smtClean="0"/>
              <a:t>_map</a:t>
            </a:r>
            <a:endParaRPr lang="hu-HU" sz="2400" dirty="0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82600" y="1322388"/>
            <a:ext cx="7327900" cy="2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err="1" smtClean="0">
                <a:latin typeface="DejaVu Sans Mono" pitchFamily="33" charset="0"/>
              </a:rPr>
              <a:t>struct</a:t>
            </a:r>
            <a:r>
              <a:rPr lang="en-US" dirty="0" smtClean="0">
                <a:latin typeface="DejaVu Sans Mono" pitchFamily="33" charset="0"/>
              </a:rPr>
              <a:t> </a:t>
            </a:r>
            <a:r>
              <a:rPr lang="hu-HU" dirty="0" err="1" smtClean="0">
                <a:latin typeface="DejaVu Sans Mono" pitchFamily="33" charset="0"/>
              </a:rPr>
              <a:t>Student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{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   </a:t>
            </a:r>
            <a:r>
              <a:rPr lang="en-US" dirty="0" err="1" smtClean="0">
                <a:latin typeface="DejaVu Sans Mono" pitchFamily="33" charset="0"/>
              </a:rPr>
              <a:t>std:string</a:t>
            </a:r>
            <a:r>
              <a:rPr lang="en-US" dirty="0" smtClean="0">
                <a:latin typeface="DejaVu Sans Mono" pitchFamily="33" charset="0"/>
              </a:rPr>
              <a:t> name;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   double </a:t>
            </a:r>
            <a:r>
              <a:rPr lang="hu-HU" dirty="0" err="1" smtClean="0">
                <a:latin typeface="DejaVu Sans Mono" pitchFamily="33" charset="0"/>
              </a:rPr>
              <a:t>avg</a:t>
            </a:r>
            <a:r>
              <a:rPr lang="en-US" dirty="0" smtClean="0">
                <a:latin typeface="DejaVu Sans Mono" pitchFamily="33" charset="0"/>
              </a:rPr>
              <a:t>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};</a:t>
            </a: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std</a:t>
            </a:r>
            <a:r>
              <a:rPr lang="en-US" dirty="0" smtClean="0">
                <a:latin typeface="DejaVu Sans Mono" pitchFamily="33" charset="0"/>
              </a:rPr>
              <a:t>::list&lt;</a:t>
            </a:r>
            <a:r>
              <a:rPr lang="hu-HU" dirty="0" err="1" smtClean="0">
                <a:latin typeface="DejaVu Sans Mono" pitchFamily="33" charset="0"/>
              </a:rPr>
              <a:t>Student</a:t>
            </a:r>
            <a:r>
              <a:rPr lang="en-US" dirty="0" smtClean="0">
                <a:latin typeface="DejaVu Sans Mono" pitchFamily="33" charset="0"/>
              </a:rPr>
              <a:t>&gt; l</a:t>
            </a:r>
            <a:r>
              <a:rPr lang="en-US" dirty="0" smtClean="0">
                <a:latin typeface="DejaVu Sans Mono" pitchFamily="33" charset="0"/>
              </a:rPr>
              <a:t>;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std</a:t>
            </a:r>
            <a:r>
              <a:rPr lang="en-US" dirty="0" smtClean="0">
                <a:latin typeface="DejaVu Sans Mono" pitchFamily="33" charset="0"/>
              </a:rPr>
              <a:t>::</a:t>
            </a:r>
            <a:r>
              <a:rPr lang="en-US" dirty="0" err="1" smtClean="0">
                <a:latin typeface="DejaVu Sans Mono" pitchFamily="33" charset="0"/>
              </a:rPr>
              <a:t>cout</a:t>
            </a:r>
            <a:r>
              <a:rPr lang="en-US" dirty="0" smtClean="0">
                <a:latin typeface="DejaVu Sans Mono" pitchFamily="33" charset="0"/>
              </a:rPr>
              <a:t> &lt;&lt; (*std::</a:t>
            </a:r>
            <a:r>
              <a:rPr lang="en-US" dirty="0" err="1" smtClean="0">
                <a:latin typeface="DejaVu Sans Mono" pitchFamily="33" charset="0"/>
              </a:rPr>
              <a:t>min_element</a:t>
            </a:r>
            <a:r>
              <a:rPr lang="en-US" dirty="0" smtClean="0">
                <a:latin typeface="DejaVu Sans Mono" pitchFamily="33" charset="0"/>
              </a:rPr>
              <a:t>(</a:t>
            </a:r>
            <a:r>
              <a:rPr lang="en-US" dirty="0" err="1" smtClean="0">
                <a:latin typeface="DejaVu Sans Mono" pitchFamily="33" charset="0"/>
              </a:rPr>
              <a:t>l.begin</a:t>
            </a:r>
            <a:r>
              <a:rPr lang="en-US" dirty="0" smtClean="0">
                <a:latin typeface="DejaVu Sans Mono" pitchFamily="33" charset="0"/>
              </a:rPr>
              <a:t>(), </a:t>
            </a:r>
            <a:r>
              <a:rPr lang="en-US" dirty="0" err="1" smtClean="0">
                <a:latin typeface="DejaVu Sans Mono" pitchFamily="33" charset="0"/>
              </a:rPr>
              <a:t>l.end</a:t>
            </a:r>
            <a:r>
              <a:rPr lang="en-US" dirty="0" smtClean="0">
                <a:latin typeface="DejaVu Sans Mono" pitchFamily="33" charset="0"/>
              </a:rPr>
              <a:t>())).name &lt;&lt; std::</a:t>
            </a:r>
            <a:r>
              <a:rPr lang="en-US" dirty="0" err="1" smtClean="0">
                <a:latin typeface="DejaVu Sans Mono" pitchFamily="33" charset="0"/>
              </a:rPr>
              <a:t>endl</a:t>
            </a:r>
            <a:r>
              <a:rPr lang="en-US" dirty="0" smtClean="0">
                <a:latin typeface="DejaVu Sans Mono" pitchFamily="33" charset="0"/>
              </a:rPr>
              <a:t>;</a:t>
            </a:r>
            <a:endParaRPr lang="en-US" dirty="0" smtClean="0">
              <a:latin typeface="DejaVu Sans Mono" pitchFamily="33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33363" y="995363"/>
            <a:ext cx="833913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Szemantikus kapcsolat a </a:t>
            </a:r>
            <a:r>
              <a:rPr lang="hu-HU" sz="2400" dirty="0" err="1" smtClean="0">
                <a:solidFill>
                  <a:srgbClr val="75CCEB"/>
                </a:solidFill>
              </a:rPr>
              <a:t>concept</a:t>
            </a:r>
            <a:r>
              <a:rPr lang="hu-HU" sz="2400" dirty="0" smtClean="0">
                <a:solidFill>
                  <a:srgbClr val="75CCEB"/>
                </a:solidFill>
              </a:rPr>
              <a:t> és a típus között 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06400" y="3595688"/>
            <a:ext cx="7327900" cy="176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</a:t>
            </a:r>
            <a:r>
              <a:rPr lang="en-US" dirty="0" err="1" smtClean="0">
                <a:latin typeface="DejaVu Sans Mono" pitchFamily="33" charset="0"/>
              </a:rPr>
              <a:t>concept_map</a:t>
            </a:r>
            <a:r>
              <a:rPr lang="en-US" dirty="0" smtClean="0">
                <a:latin typeface="DejaVu Sans Mono" pitchFamily="33" charset="0"/>
              </a:rPr>
              <a:t>   </a:t>
            </a:r>
            <a:r>
              <a:rPr lang="en-US" dirty="0" err="1" smtClean="0">
                <a:latin typeface="DejaVu Sans Mono" pitchFamily="33" charset="0"/>
              </a:rPr>
              <a:t>LessThanComparable</a:t>
            </a:r>
            <a:r>
              <a:rPr lang="en-US" dirty="0" smtClean="0">
                <a:latin typeface="DejaVu Sans Mono" pitchFamily="33" charset="0"/>
              </a:rPr>
              <a:t>&lt;</a:t>
            </a:r>
            <a:r>
              <a:rPr lang="hu-HU" dirty="0" err="1" smtClean="0">
                <a:latin typeface="DejaVu Sans Mono" pitchFamily="33" charset="0"/>
              </a:rPr>
              <a:t>Student</a:t>
            </a:r>
            <a:r>
              <a:rPr lang="en-US" dirty="0" smtClean="0">
                <a:latin typeface="DejaVu Sans Mono" pitchFamily="33" charset="0"/>
              </a:rPr>
              <a:t>&gt;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</a:t>
            </a:r>
            <a:r>
              <a:rPr lang="en-US" dirty="0" smtClean="0">
                <a:latin typeface="DejaVu Sans Mono" pitchFamily="33" charset="0"/>
              </a:rPr>
              <a:t>{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    </a:t>
            </a:r>
            <a:r>
              <a:rPr lang="en-US" dirty="0" err="1" smtClean="0">
                <a:latin typeface="DejaVu Sans Mono" pitchFamily="33" charset="0"/>
              </a:rPr>
              <a:t>bool</a:t>
            </a:r>
            <a:r>
              <a:rPr lang="en-US" dirty="0" smtClean="0">
                <a:latin typeface="DejaVu Sans Mono" pitchFamily="33" charset="0"/>
              </a:rPr>
              <a:t> operator</a:t>
            </a:r>
            <a:r>
              <a:rPr lang="en-US" dirty="0" smtClean="0">
                <a:latin typeface="DejaVu Sans Mono" pitchFamily="33" charset="0"/>
              </a:rPr>
              <a:t>&lt;(</a:t>
            </a:r>
            <a:r>
              <a:rPr lang="hu-HU" dirty="0" err="1" smtClean="0">
                <a:latin typeface="DejaVu Sans Mono" pitchFamily="33" charset="0"/>
              </a:rPr>
              <a:t>Student</a:t>
            </a:r>
            <a:r>
              <a:rPr lang="en-US" dirty="0" smtClean="0">
                <a:latin typeface="DejaVu Sans Mono" pitchFamily="33" charset="0"/>
              </a:rPr>
              <a:t> </a:t>
            </a:r>
            <a:r>
              <a:rPr lang="en-US" dirty="0" smtClean="0">
                <a:latin typeface="DejaVu Sans Mono" pitchFamily="33" charset="0"/>
              </a:rPr>
              <a:t>a, </a:t>
            </a:r>
            <a:r>
              <a:rPr lang="hu-HU" dirty="0" err="1" smtClean="0">
                <a:latin typeface="DejaVu Sans Mono" pitchFamily="33" charset="0"/>
              </a:rPr>
              <a:t>Student</a:t>
            </a:r>
            <a:r>
              <a:rPr lang="en-US" dirty="0" smtClean="0">
                <a:latin typeface="DejaVu Sans Mono" pitchFamily="33" charset="0"/>
              </a:rPr>
              <a:t> </a:t>
            </a:r>
            <a:r>
              <a:rPr lang="en-US" dirty="0" smtClean="0">
                <a:latin typeface="DejaVu Sans Mono" pitchFamily="33" charset="0"/>
              </a:rPr>
              <a:t>b)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    {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      return </a:t>
            </a:r>
            <a:r>
              <a:rPr lang="en-US" dirty="0" err="1" smtClean="0">
                <a:latin typeface="DejaVu Sans Mono" pitchFamily="33" charset="0"/>
              </a:rPr>
              <a:t>a.a</a:t>
            </a:r>
            <a:r>
              <a:rPr lang="hu-HU" dirty="0" err="1" smtClean="0">
                <a:latin typeface="DejaVu Sans Mono" pitchFamily="33" charset="0"/>
              </a:rPr>
              <a:t>vg</a:t>
            </a:r>
            <a:r>
              <a:rPr lang="en-US" dirty="0" smtClean="0">
                <a:latin typeface="DejaVu Sans Mono" pitchFamily="33" charset="0"/>
              </a:rPr>
              <a:t> </a:t>
            </a:r>
            <a:r>
              <a:rPr lang="en-US" dirty="0" smtClean="0">
                <a:latin typeface="DejaVu Sans Mono" pitchFamily="33" charset="0"/>
              </a:rPr>
              <a:t>&lt; </a:t>
            </a:r>
            <a:r>
              <a:rPr lang="en-US" dirty="0" err="1" smtClean="0">
                <a:latin typeface="DejaVu Sans Mono" pitchFamily="33" charset="0"/>
              </a:rPr>
              <a:t>b.a</a:t>
            </a:r>
            <a:r>
              <a:rPr lang="hu-HU" dirty="0" err="1" smtClean="0">
                <a:latin typeface="DejaVu Sans Mono" pitchFamily="33" charset="0"/>
              </a:rPr>
              <a:t>vg</a:t>
            </a:r>
            <a:r>
              <a:rPr lang="en-US" dirty="0" smtClean="0">
                <a:latin typeface="DejaVu Sans Mono" pitchFamily="33" charset="0"/>
              </a:rPr>
              <a:t>;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    }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</a:t>
            </a:r>
            <a:r>
              <a:rPr lang="en-US" dirty="0" smtClean="0">
                <a:latin typeface="DejaVu Sans Mono" pitchFamily="33" charset="0"/>
              </a:rPr>
              <a:t>};</a:t>
            </a:r>
            <a:endParaRPr lang="en-US" dirty="0" smtClean="0">
              <a:latin typeface="DejaVu Sans Mono" pitchFamily="33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55600" y="266700"/>
            <a:ext cx="29845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Concept-ek</a:t>
            </a:r>
            <a:endParaRPr lang="hu-HU" sz="24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2900" y="1183852"/>
            <a:ext cx="7759700" cy="235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1">
              <a:lnSpc>
                <a:spcPct val="116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/>
              <a:t>l</a:t>
            </a:r>
            <a:r>
              <a:rPr lang="en-GB" dirty="0" smtClean="0">
                <a:latin typeface="DejaVu Sans Mono" pitchFamily="33" charset="0"/>
              </a:rPr>
              <a:t>istconc.cpp: In function ‘</a:t>
            </a:r>
            <a:r>
              <a:rPr lang="en-GB" dirty="0" err="1" smtClean="0">
                <a:latin typeface="DejaVu Sans Mono" pitchFamily="33" charset="0"/>
              </a:rPr>
              <a:t>int</a:t>
            </a:r>
            <a:r>
              <a:rPr lang="en-GB" dirty="0" smtClean="0">
                <a:latin typeface="DejaVu Sans Mono" pitchFamily="33" charset="0"/>
              </a:rPr>
              <a:t> main()’: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listconc.cpp:9: error: no matching function for call to ‘sort(std::_</a:t>
            </a:r>
            <a:r>
              <a:rPr lang="en-GB" dirty="0" err="1" smtClean="0">
                <a:latin typeface="DejaVu Sans Mono" pitchFamily="33" charset="0"/>
              </a:rPr>
              <a:t>List_iterator</a:t>
            </a:r>
            <a:r>
              <a:rPr lang="en-GB" dirty="0" smtClean="0">
                <a:latin typeface="DejaVu Sans Mono" pitchFamily="33" charset="0"/>
              </a:rPr>
              <a:t>&lt;</a:t>
            </a:r>
            <a:r>
              <a:rPr lang="en-GB" dirty="0" err="1" smtClean="0">
                <a:latin typeface="DejaVu Sans Mono" pitchFamily="33" charset="0"/>
              </a:rPr>
              <a:t>int</a:t>
            </a:r>
            <a:r>
              <a:rPr lang="en-GB" dirty="0" smtClean="0">
                <a:latin typeface="DejaVu Sans Mono" pitchFamily="33" charset="0"/>
              </a:rPr>
              <a:t>&gt;, std::_</a:t>
            </a:r>
            <a:r>
              <a:rPr lang="en-GB" dirty="0" err="1" smtClean="0">
                <a:latin typeface="DejaVu Sans Mono" pitchFamily="33" charset="0"/>
              </a:rPr>
              <a:t>List_iterator</a:t>
            </a:r>
            <a:r>
              <a:rPr lang="en-GB" dirty="0" smtClean="0">
                <a:latin typeface="DejaVu Sans Mono" pitchFamily="33" charset="0"/>
              </a:rPr>
              <a:t>&lt;</a:t>
            </a:r>
            <a:r>
              <a:rPr lang="en-GB" dirty="0" err="1" smtClean="0">
                <a:latin typeface="DejaVu Sans Mono" pitchFamily="33" charset="0"/>
              </a:rPr>
              <a:t>int</a:t>
            </a:r>
            <a:r>
              <a:rPr lang="en-GB" dirty="0" smtClean="0">
                <a:latin typeface="DejaVu Sans Mono" pitchFamily="33" charset="0"/>
              </a:rPr>
              <a:t>&gt;)’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/home/</a:t>
            </a:r>
            <a:r>
              <a:rPr lang="en-GB" dirty="0" err="1" smtClean="0">
                <a:latin typeface="DejaVu Sans Mono" pitchFamily="33" charset="0"/>
              </a:rPr>
              <a:t>lupin</a:t>
            </a:r>
            <a:r>
              <a:rPr lang="en-GB" dirty="0" smtClean="0">
                <a:latin typeface="DejaVu Sans Mono" pitchFamily="33" charset="0"/>
              </a:rPr>
              <a:t>/local/</a:t>
            </a:r>
            <a:r>
              <a:rPr lang="en-GB" dirty="0" err="1" smtClean="0">
                <a:latin typeface="DejaVu Sans Mono" pitchFamily="33" charset="0"/>
              </a:rPr>
              <a:t>conceptgcc</a:t>
            </a:r>
            <a:r>
              <a:rPr lang="en-GB" dirty="0" smtClean="0">
                <a:latin typeface="DejaVu Sans Mono" pitchFamily="33" charset="0"/>
              </a:rPr>
              <a:t>/bin/../lib/</a:t>
            </a:r>
            <a:r>
              <a:rPr lang="en-GB" dirty="0" err="1" smtClean="0">
                <a:latin typeface="DejaVu Sans Mono" pitchFamily="33" charset="0"/>
              </a:rPr>
              <a:t>gcc</a:t>
            </a:r>
            <a:r>
              <a:rPr lang="en-GB" dirty="0" smtClean="0">
                <a:latin typeface="DejaVu Sans Mono" pitchFamily="33" charset="0"/>
              </a:rPr>
              <a:t>/i686-pc-linux-gnu/4.3.0/../../../../include/</a:t>
            </a:r>
            <a:r>
              <a:rPr lang="en-GB" dirty="0" err="1" smtClean="0">
                <a:latin typeface="DejaVu Sans Mono" pitchFamily="33" charset="0"/>
              </a:rPr>
              <a:t>c++</a:t>
            </a:r>
            <a:r>
              <a:rPr lang="en-GB" dirty="0" smtClean="0">
                <a:latin typeface="DejaVu Sans Mono" pitchFamily="33" charset="0"/>
              </a:rPr>
              <a:t>/4.3.0/bits/stl_algo.h:2874: note: candidates are: void std::sort(_</a:t>
            </a:r>
            <a:r>
              <a:rPr lang="en-GB" dirty="0" err="1" smtClean="0">
                <a:latin typeface="DejaVu Sans Mono" pitchFamily="33" charset="0"/>
              </a:rPr>
              <a:t>Iter</a:t>
            </a:r>
            <a:r>
              <a:rPr lang="en-GB" dirty="0" smtClean="0">
                <a:latin typeface="DejaVu Sans Mono" pitchFamily="33" charset="0"/>
              </a:rPr>
              <a:t>, _</a:t>
            </a:r>
            <a:r>
              <a:rPr lang="en-GB" dirty="0" err="1" smtClean="0">
                <a:latin typeface="DejaVu Sans Mono" pitchFamily="33" charset="0"/>
              </a:rPr>
              <a:t>Iter</a:t>
            </a:r>
            <a:r>
              <a:rPr lang="en-GB" dirty="0" smtClean="0">
                <a:latin typeface="DejaVu Sans Mono" pitchFamily="33" charset="0"/>
              </a:rPr>
              <a:t>) [with _</a:t>
            </a:r>
            <a:r>
              <a:rPr lang="en-GB" dirty="0" err="1" smtClean="0">
                <a:latin typeface="DejaVu Sans Mono" pitchFamily="33" charset="0"/>
              </a:rPr>
              <a:t>Iter</a:t>
            </a:r>
            <a:r>
              <a:rPr lang="en-GB" dirty="0" smtClean="0">
                <a:latin typeface="DejaVu Sans Mono" pitchFamily="33" charset="0"/>
              </a:rPr>
              <a:t> = std::_</a:t>
            </a:r>
            <a:r>
              <a:rPr lang="en-GB" dirty="0" err="1" smtClean="0">
                <a:latin typeface="DejaVu Sans Mono" pitchFamily="33" charset="0"/>
              </a:rPr>
              <a:t>List_iterator</a:t>
            </a:r>
            <a:r>
              <a:rPr lang="en-GB" dirty="0" smtClean="0">
                <a:latin typeface="DejaVu Sans Mono" pitchFamily="33" charset="0"/>
              </a:rPr>
              <a:t>&lt;</a:t>
            </a:r>
            <a:r>
              <a:rPr lang="en-GB" dirty="0" err="1" smtClean="0">
                <a:latin typeface="DejaVu Sans Mono" pitchFamily="33" charset="0"/>
              </a:rPr>
              <a:t>int</a:t>
            </a:r>
            <a:r>
              <a:rPr lang="en-GB" dirty="0" smtClean="0">
                <a:latin typeface="DejaVu Sans Mono" pitchFamily="33" charset="0"/>
              </a:rPr>
              <a:t>&gt;] &lt;where clause&gt;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b="1" dirty="0" smtClean="0">
                <a:latin typeface="DejaVu Sans Mono" pitchFamily="33" charset="0"/>
              </a:rPr>
              <a:t>listconc.cpp:9: note:   no concept map for requirement ‘std::</a:t>
            </a:r>
            <a:r>
              <a:rPr lang="en-GB" b="1" dirty="0" err="1" smtClean="0">
                <a:latin typeface="DejaVu Sans Mono" pitchFamily="33" charset="0"/>
              </a:rPr>
              <a:t>MutableRandomAccessIterator</a:t>
            </a:r>
            <a:r>
              <a:rPr lang="en-GB" b="1" dirty="0" smtClean="0">
                <a:latin typeface="DejaVu Sans Mono" pitchFamily="33" charset="0"/>
              </a:rPr>
              <a:t>&lt;std::_</a:t>
            </a:r>
            <a:r>
              <a:rPr lang="en-GB" b="1" dirty="0" err="1" smtClean="0">
                <a:latin typeface="DejaVu Sans Mono" pitchFamily="33" charset="0"/>
              </a:rPr>
              <a:t>List_iterator</a:t>
            </a:r>
            <a:r>
              <a:rPr lang="en-GB" b="1" dirty="0" smtClean="0">
                <a:latin typeface="DejaVu Sans Mono" pitchFamily="33" charset="0"/>
              </a:rPr>
              <a:t>&lt;</a:t>
            </a:r>
            <a:r>
              <a:rPr lang="en-GB" b="1" dirty="0" err="1" smtClean="0">
                <a:latin typeface="DejaVu Sans Mono" pitchFamily="33" charset="0"/>
              </a:rPr>
              <a:t>int</a:t>
            </a:r>
            <a:r>
              <a:rPr lang="en-GB" b="1" dirty="0" smtClean="0">
                <a:latin typeface="DejaVu Sans Mono" pitchFamily="33" charset="0"/>
              </a:rPr>
              <a:t>&gt; &gt;</a:t>
            </a:r>
            <a:r>
              <a:rPr lang="en-GB" dirty="0" smtClean="0">
                <a:latin typeface="DejaVu Sans Mono" pitchFamily="33" charset="0"/>
              </a:rPr>
              <a:t>’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</a:pP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55600" y="266700"/>
            <a:ext cx="77089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Jobbérték referencia és áthelyező szemantika</a:t>
            </a:r>
            <a:endParaRPr lang="hu-HU" sz="24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33363" y="9953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A C++ másoló szemantikára épül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71500" y="1373189"/>
            <a:ext cx="7759700" cy="391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err="1" smtClean="0">
                <a:latin typeface="DejaVu Sans Mono" pitchFamily="33" charset="0"/>
              </a:rPr>
              <a:t>class</a:t>
            </a: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err="1" smtClean="0">
                <a:latin typeface="DejaVu Sans Mono" pitchFamily="33" charset="0"/>
              </a:rPr>
              <a:t>Matrix</a:t>
            </a:r>
            <a:endParaRPr lang="en-GB" b="1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{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</a:t>
            </a:r>
            <a:r>
              <a:rPr lang="hu-HU" dirty="0" smtClean="0">
                <a:latin typeface="DejaVu Sans Mono" pitchFamily="33" charset="0"/>
              </a:rPr>
              <a:t>  </a:t>
            </a:r>
            <a:r>
              <a:rPr lang="hu-HU" dirty="0" err="1" smtClean="0">
                <a:latin typeface="DejaVu Sans Mono" pitchFamily="33" charset="0"/>
              </a:rPr>
              <a:t>std</a:t>
            </a:r>
            <a:r>
              <a:rPr lang="hu-HU" dirty="0" smtClean="0">
                <a:latin typeface="DejaVu Sans Mono" pitchFamily="33" charset="0"/>
              </a:rPr>
              <a:t>::</a:t>
            </a:r>
            <a:r>
              <a:rPr lang="hu-HU" dirty="0" err="1" smtClean="0">
                <a:latin typeface="DejaVu Sans Mono" pitchFamily="33" charset="0"/>
              </a:rPr>
              <a:t>string</a:t>
            </a:r>
            <a:r>
              <a:rPr lang="hu-HU" dirty="0" smtClean="0">
                <a:latin typeface="DejaVu Sans Mono" pitchFamily="33" charset="0"/>
              </a:rPr>
              <a:t>  </a:t>
            </a:r>
            <a:r>
              <a:rPr lang="hu-HU" dirty="0" err="1" smtClean="0">
                <a:latin typeface="DejaVu Sans Mono" pitchFamily="33" charset="0"/>
              </a:rPr>
              <a:t>name</a:t>
            </a:r>
            <a:r>
              <a:rPr lang="hu-HU" dirty="0" smtClean="0">
                <a:latin typeface="DejaVu Sans Mono" pitchFamily="33" charset="0"/>
              </a:rPr>
              <a:t>;</a:t>
            </a:r>
            <a:endParaRPr lang="en-GB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  </a:t>
            </a:r>
            <a:r>
              <a:rPr lang="hu-HU" dirty="0" smtClean="0">
                <a:latin typeface="DejaVu Sans Mono" pitchFamily="33" charset="0"/>
              </a:rPr>
              <a:t>  </a:t>
            </a:r>
            <a:r>
              <a:rPr lang="hu-HU" dirty="0" err="1" smtClean="0">
                <a:latin typeface="DejaVu Sans Mono" pitchFamily="33" charset="0"/>
              </a:rPr>
              <a:t>double</a:t>
            </a:r>
            <a:r>
              <a:rPr lang="hu-HU" dirty="0" smtClean="0">
                <a:latin typeface="DejaVu Sans Mono" pitchFamily="33" charset="0"/>
              </a:rPr>
              <a:t>  </a:t>
            </a:r>
            <a:r>
              <a:rPr lang="hu-HU" dirty="0" err="1" smtClean="0">
                <a:latin typeface="DejaVu Sans Mono" pitchFamily="33" charset="0"/>
              </a:rPr>
              <a:t>avg</a:t>
            </a:r>
            <a:r>
              <a:rPr lang="hu-HU" dirty="0" smtClean="0">
                <a:latin typeface="DejaVu Sans Mono" pitchFamily="33" charset="0"/>
              </a:rPr>
              <a:t>;</a:t>
            </a:r>
            <a:endParaRPr lang="en-GB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latin typeface="DejaVu Sans Mono" pitchFamily="33" charset="0"/>
              </a:rPr>
              <a:t>}</a:t>
            </a:r>
            <a:r>
              <a:rPr lang="hu-HU" dirty="0" smtClean="0">
                <a:latin typeface="DejaVu Sans Mono" pitchFamily="33" charset="0"/>
              </a:rPr>
              <a:t>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dirty="0" smtClean="0"/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err="1" smtClean="0"/>
              <a:t>Student</a:t>
            </a:r>
            <a:r>
              <a:rPr lang="hu-HU" dirty="0" smtClean="0"/>
              <a:t>   x,  y;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dirty="0" smtClean="0"/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/>
              <a:t>x = y;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dirty="0" smtClean="0"/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dirty="0" smtClean="0"/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err="1" smtClean="0"/>
              <a:t>Student</a:t>
            </a:r>
            <a:r>
              <a:rPr lang="hu-HU" dirty="0" smtClean="0"/>
              <a:t>   *</a:t>
            </a:r>
            <a:r>
              <a:rPr lang="hu-HU" dirty="0" err="1" smtClean="0"/>
              <a:t>xp</a:t>
            </a:r>
            <a:r>
              <a:rPr lang="hu-HU" dirty="0" smtClean="0"/>
              <a:t> = </a:t>
            </a:r>
            <a:r>
              <a:rPr lang="hu-HU" dirty="0" err="1" smtClean="0"/>
              <a:t>&amp;x</a:t>
            </a:r>
            <a:r>
              <a:rPr lang="hu-HU" dirty="0" smtClean="0"/>
              <a:t>,  *</a:t>
            </a:r>
            <a:r>
              <a:rPr lang="hu-HU" dirty="0" err="1" smtClean="0"/>
              <a:t>yp</a:t>
            </a:r>
            <a:r>
              <a:rPr lang="hu-HU" dirty="0" smtClean="0"/>
              <a:t> = </a:t>
            </a:r>
            <a:r>
              <a:rPr lang="hu-HU" dirty="0" err="1" smtClean="0"/>
              <a:t>&amp;y</a:t>
            </a:r>
            <a:r>
              <a:rPr lang="hu-HU" dirty="0" smtClean="0"/>
              <a:t>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dirty="0" smtClean="0"/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dirty="0" smtClean="0"/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err="1" smtClean="0"/>
              <a:t>Student</a:t>
            </a:r>
            <a:r>
              <a:rPr lang="hu-HU" dirty="0" smtClean="0"/>
              <a:t>  </a:t>
            </a:r>
            <a:r>
              <a:rPr lang="hu-HU" dirty="0" err="1" smtClean="0"/>
              <a:t>&amp;xr</a:t>
            </a:r>
            <a:r>
              <a:rPr lang="hu-HU" dirty="0" smtClean="0"/>
              <a:t> = x,  </a:t>
            </a:r>
            <a:r>
              <a:rPr lang="hu-HU" dirty="0" err="1" smtClean="0"/>
              <a:t>&amp;yr</a:t>
            </a:r>
            <a:r>
              <a:rPr lang="hu-HU" dirty="0" smtClean="0"/>
              <a:t> = *</a:t>
            </a:r>
            <a:r>
              <a:rPr lang="hu-HU" dirty="0" err="1" smtClean="0"/>
              <a:t>yp</a:t>
            </a:r>
            <a:r>
              <a:rPr lang="hu-HU" dirty="0" smtClean="0"/>
              <a:t>;</a:t>
            </a:r>
            <a:endParaRPr lang="hu-HU" dirty="0" smtClean="0"/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hu-HU" dirty="0"/>
          </a:p>
        </p:txBody>
      </p:sp>
      <p:sp>
        <p:nvSpPr>
          <p:cNvPr id="7" name="Téglalap 6"/>
          <p:cNvSpPr/>
          <p:nvPr/>
        </p:nvSpPr>
        <p:spPr bwMode="auto">
          <a:xfrm>
            <a:off x="4267200" y="3149600"/>
            <a:ext cx="1346200" cy="535531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x       </a:t>
            </a:r>
            <a:r>
              <a:rPr lang="hu-HU" dirty="0" err="1" smtClean="0">
                <a:solidFill>
                  <a:srgbClr val="001932"/>
                </a:solidFill>
              </a:rPr>
              <a:t>name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</a:t>
            </a:r>
            <a:r>
              <a:rPr kumimoji="0" lang="hu-HU" sz="1600" b="0" i="0" u="none" strike="noStrike" cap="none" normalizeH="0" baseline="0" dirty="0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 </a:t>
            </a: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avg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12" name="Téglalap 11"/>
          <p:cNvSpPr/>
          <p:nvPr/>
        </p:nvSpPr>
        <p:spPr bwMode="auto">
          <a:xfrm>
            <a:off x="6921500" y="3136900"/>
            <a:ext cx="1346200" cy="535531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y        </a:t>
            </a:r>
            <a:r>
              <a:rPr lang="hu-HU" dirty="0" err="1" smtClean="0">
                <a:solidFill>
                  <a:srgbClr val="001932"/>
                </a:solidFill>
              </a:rPr>
              <a:t>name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r>
              <a: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</a:t>
            </a:r>
            <a:r>
              <a:rPr lang="hu-HU" dirty="0" err="1" smtClean="0">
                <a:solidFill>
                  <a:srgbClr val="001932"/>
                </a:solidFill>
              </a:rPr>
              <a:t>avg</a:t>
            </a:r>
            <a:r>
              <a: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cxnSp>
        <p:nvCxnSpPr>
          <p:cNvPr id="15" name="Egyenes összekötő nyíllal 14"/>
          <p:cNvCxnSpPr/>
          <p:nvPr/>
        </p:nvCxnSpPr>
        <p:spPr bwMode="auto">
          <a:xfrm rot="10800000">
            <a:off x="5816600" y="3403600"/>
            <a:ext cx="8763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églalap 15"/>
          <p:cNvSpPr/>
          <p:nvPr/>
        </p:nvSpPr>
        <p:spPr bwMode="auto">
          <a:xfrm>
            <a:off x="4305300" y="4622800"/>
            <a:ext cx="401072" cy="31393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xp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17" name="Téglalap 16"/>
          <p:cNvSpPr/>
          <p:nvPr/>
        </p:nvSpPr>
        <p:spPr bwMode="auto">
          <a:xfrm>
            <a:off x="6972300" y="4622800"/>
            <a:ext cx="401072" cy="313932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yp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cxnSp>
        <p:nvCxnSpPr>
          <p:cNvPr id="19" name="Egyenes összekötő nyíllal 18"/>
          <p:cNvCxnSpPr/>
          <p:nvPr/>
        </p:nvCxnSpPr>
        <p:spPr bwMode="auto">
          <a:xfrm rot="16200000" flipV="1">
            <a:off x="3905250" y="4121150"/>
            <a:ext cx="889000" cy="381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Egyenes összekötő nyíllal 20"/>
          <p:cNvCxnSpPr/>
          <p:nvPr/>
        </p:nvCxnSpPr>
        <p:spPr bwMode="auto">
          <a:xfrm rot="16200000" flipV="1">
            <a:off x="6553200" y="4127500"/>
            <a:ext cx="939800" cy="25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Szövegdoboz 23"/>
          <p:cNvSpPr txBox="1"/>
          <p:nvPr/>
        </p:nvSpPr>
        <p:spPr>
          <a:xfrm>
            <a:off x="4305300" y="2717800"/>
            <a:ext cx="356188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xr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6985000" y="2730500"/>
            <a:ext cx="35618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yr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55600" y="266700"/>
            <a:ext cx="55499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Felhasználói másoló műveletek</a:t>
            </a:r>
            <a:endParaRPr lang="hu-HU" sz="24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33363" y="995363"/>
            <a:ext cx="7462837" cy="4247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Egy nem POD osztály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71500" y="1373189"/>
            <a:ext cx="4076700" cy="17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</a:pPr>
            <a:r>
              <a:rPr lang="hu-HU" dirty="0" smtClean="0">
                <a:latin typeface="DejaVu Sans Mono" pitchFamily="33" charset="0"/>
              </a:rPr>
              <a:t>Nem másolható </a:t>
            </a:r>
            <a:r>
              <a:rPr lang="hu-HU" dirty="0" err="1" smtClean="0">
                <a:latin typeface="DejaVu Sans Mono" pitchFamily="33" charset="0"/>
              </a:rPr>
              <a:t>byte-onként</a:t>
            </a: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err="1" smtClean="0">
                <a:latin typeface="DejaVu Sans Mono" pitchFamily="33" charset="0"/>
              </a:rPr>
              <a:t>class</a:t>
            </a:r>
            <a:r>
              <a:rPr lang="hu-HU" dirty="0" smtClean="0">
                <a:latin typeface="DejaVu Sans Mono" pitchFamily="33" charset="0"/>
              </a:rPr>
              <a:t>  </a:t>
            </a:r>
            <a:r>
              <a:rPr lang="hu-HU" dirty="0" err="1" smtClean="0">
                <a:latin typeface="DejaVu Sans Mono" pitchFamily="33" charset="0"/>
              </a:rPr>
              <a:t>Matrix</a:t>
            </a:r>
            <a:r>
              <a:rPr lang="hu-HU" dirty="0" smtClean="0">
                <a:latin typeface="DejaVu Sans Mono" pitchFamily="33" charset="0"/>
              </a:rPr>
              <a:t>::operator=(</a:t>
            </a:r>
            <a:r>
              <a:rPr lang="hu-HU" dirty="0" err="1" smtClean="0">
                <a:latin typeface="DejaVu Sans Mono" pitchFamily="33" charset="0"/>
              </a:rPr>
              <a:t>const</a:t>
            </a: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err="1" smtClean="0">
                <a:latin typeface="DejaVu Sans Mono" pitchFamily="33" charset="0"/>
              </a:rPr>
              <a:t>Matrix</a:t>
            </a: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err="1" smtClean="0">
                <a:latin typeface="DejaVu Sans Mono" pitchFamily="33" charset="0"/>
              </a:rPr>
              <a:t>&amp;rhs</a:t>
            </a:r>
            <a:r>
              <a:rPr lang="hu-HU" dirty="0" smtClean="0">
                <a:latin typeface="DejaVu Sans Mono" pitchFamily="33" charset="0"/>
              </a:rPr>
              <a:t>)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{</a:t>
            </a: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smtClean="0">
                <a:latin typeface="DejaVu Sans Mono" pitchFamily="33" charset="0"/>
              </a:rPr>
              <a:t>   int a, b;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smtClean="0">
                <a:latin typeface="DejaVu Sans Mono" pitchFamily="33" charset="0"/>
              </a:rPr>
              <a:t>   </a:t>
            </a:r>
            <a:r>
              <a:rPr lang="hu-HU" dirty="0" err="1" smtClean="0">
                <a:latin typeface="DejaVu Sans Mono" pitchFamily="33" charset="0"/>
              </a:rPr>
              <a:t>double</a:t>
            </a:r>
            <a:r>
              <a:rPr lang="hu-HU" dirty="0" smtClean="0">
                <a:latin typeface="DejaVu Sans Mono" pitchFamily="33" charset="0"/>
              </a:rPr>
              <a:t>  *</a:t>
            </a:r>
            <a:r>
              <a:rPr lang="hu-HU" dirty="0" err="1" smtClean="0">
                <a:latin typeface="DejaVu Sans Mono" pitchFamily="33" charset="0"/>
              </a:rPr>
              <a:t>vec</a:t>
            </a:r>
            <a:r>
              <a:rPr lang="hu-HU" dirty="0" smtClean="0">
                <a:latin typeface="DejaVu Sans Mono" pitchFamily="33" charset="0"/>
              </a:rPr>
              <a:t>;</a:t>
            </a: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};</a:t>
            </a:r>
            <a:endParaRPr lang="en-US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6063" y="3230563"/>
            <a:ext cx="5183187" cy="4247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Felhasználó értékadó operátora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46101" y="3621088"/>
            <a:ext cx="4737100" cy="271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</a:t>
            </a:r>
            <a:r>
              <a:rPr lang="hu-HU" dirty="0" err="1" smtClean="0">
                <a:latin typeface="DejaVu Sans Mono" pitchFamily="33" charset="0"/>
              </a:rPr>
              <a:t>Matrix&amp;</a:t>
            </a:r>
            <a:r>
              <a:rPr lang="hu-HU" dirty="0" smtClean="0">
                <a:latin typeface="DejaVu Sans Mono" pitchFamily="33" charset="0"/>
              </a:rPr>
              <a:t>  </a:t>
            </a:r>
            <a:r>
              <a:rPr lang="hu-HU" dirty="0" err="1" smtClean="0">
                <a:latin typeface="DejaVu Sans Mono" pitchFamily="33" charset="0"/>
              </a:rPr>
              <a:t>Matrix</a:t>
            </a:r>
            <a:r>
              <a:rPr lang="hu-HU" dirty="0" smtClean="0">
                <a:latin typeface="DejaVu Sans Mono" pitchFamily="33" charset="0"/>
              </a:rPr>
              <a:t>::operator=(</a:t>
            </a:r>
            <a:r>
              <a:rPr lang="hu-HU" dirty="0" err="1" smtClean="0">
                <a:latin typeface="DejaVu Sans Mono" pitchFamily="33" charset="0"/>
              </a:rPr>
              <a:t>const</a:t>
            </a: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err="1" smtClean="0">
                <a:latin typeface="DejaVu Sans Mono" pitchFamily="33" charset="0"/>
              </a:rPr>
              <a:t>Matrix</a:t>
            </a: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err="1" smtClean="0">
                <a:latin typeface="DejaVu Sans Mono" pitchFamily="33" charset="0"/>
              </a:rPr>
              <a:t>&amp;rhs</a:t>
            </a:r>
            <a:r>
              <a:rPr lang="hu-HU" dirty="0" smtClean="0">
                <a:latin typeface="DejaVu Sans Mono" pitchFamily="33" charset="0"/>
              </a:rPr>
              <a:t>)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</a:t>
            </a:r>
            <a:r>
              <a:rPr lang="en-US" dirty="0" smtClean="0">
                <a:latin typeface="DejaVu Sans Mono" pitchFamily="33" charset="0"/>
              </a:rPr>
              <a:t>{</a:t>
            </a: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smtClean="0">
                <a:latin typeface="DejaVu Sans Mono" pitchFamily="33" charset="0"/>
              </a:rPr>
              <a:t>    </a:t>
            </a:r>
            <a:r>
              <a:rPr lang="hu-HU" dirty="0" err="1" smtClean="0">
                <a:latin typeface="DejaVu Sans Mono" pitchFamily="33" charset="0"/>
              </a:rPr>
              <a:t>if</a:t>
            </a:r>
            <a:r>
              <a:rPr lang="hu-HU" dirty="0" smtClean="0">
                <a:latin typeface="DejaVu Sans Mono" pitchFamily="33" charset="0"/>
              </a:rPr>
              <a:t> ( </a:t>
            </a:r>
            <a:r>
              <a:rPr lang="hu-HU" dirty="0" err="1" smtClean="0">
                <a:latin typeface="DejaVu Sans Mono" pitchFamily="33" charset="0"/>
              </a:rPr>
              <a:t>this</a:t>
            </a:r>
            <a:r>
              <a:rPr lang="hu-HU" dirty="0" smtClean="0">
                <a:latin typeface="DejaVu Sans Mono" pitchFamily="33" charset="0"/>
              </a:rPr>
              <a:t> != </a:t>
            </a:r>
            <a:r>
              <a:rPr lang="hu-HU" dirty="0" err="1" smtClean="0">
                <a:latin typeface="DejaVu Sans Mono" pitchFamily="33" charset="0"/>
              </a:rPr>
              <a:t>&amp;rhs</a:t>
            </a:r>
            <a:r>
              <a:rPr lang="hu-HU" dirty="0" smtClean="0">
                <a:latin typeface="DejaVu Sans Mono" pitchFamily="33" charset="0"/>
              </a:rPr>
              <a:t> )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smtClean="0">
                <a:latin typeface="DejaVu Sans Mono" pitchFamily="33" charset="0"/>
              </a:rPr>
              <a:t>    {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    </a:t>
            </a:r>
            <a:r>
              <a:rPr lang="hu-HU" dirty="0" smtClean="0">
                <a:latin typeface="DejaVu Sans Mono" pitchFamily="33" charset="0"/>
              </a:rPr>
              <a:t>    </a:t>
            </a:r>
            <a:r>
              <a:rPr lang="hu-HU" dirty="0" err="1" smtClean="0">
                <a:latin typeface="DejaVu Sans Mono" pitchFamily="33" charset="0"/>
              </a:rPr>
              <a:t>delete</a:t>
            </a:r>
            <a:r>
              <a:rPr lang="hu-HU" dirty="0" smtClean="0">
                <a:latin typeface="DejaVu Sans Mono" pitchFamily="33" charset="0"/>
              </a:rPr>
              <a:t> [] </a:t>
            </a:r>
            <a:r>
              <a:rPr lang="hu-HU" dirty="0" err="1" smtClean="0">
                <a:latin typeface="DejaVu Sans Mono" pitchFamily="33" charset="0"/>
              </a:rPr>
              <a:t>ptr</a:t>
            </a:r>
            <a:r>
              <a:rPr lang="hu-HU" dirty="0" smtClean="0">
                <a:latin typeface="DejaVu Sans Mono" pitchFamily="33" charset="0"/>
              </a:rPr>
              <a:t>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smtClean="0">
                <a:latin typeface="DejaVu Sans Mono" pitchFamily="33" charset="0"/>
              </a:rPr>
              <a:t>        a = </a:t>
            </a:r>
            <a:r>
              <a:rPr lang="hu-HU" dirty="0" err="1" smtClean="0">
                <a:latin typeface="DejaVu Sans Mono" pitchFamily="33" charset="0"/>
              </a:rPr>
              <a:t>rhs.a</a:t>
            </a:r>
            <a:r>
              <a:rPr lang="hu-HU" dirty="0" smtClean="0">
                <a:latin typeface="DejaVu Sans Mono" pitchFamily="33" charset="0"/>
              </a:rPr>
              <a:t>; b = </a:t>
            </a:r>
            <a:r>
              <a:rPr lang="hu-HU" dirty="0" err="1" smtClean="0">
                <a:latin typeface="DejaVu Sans Mono" pitchFamily="33" charset="0"/>
              </a:rPr>
              <a:t>rhs.b</a:t>
            </a:r>
            <a:r>
              <a:rPr lang="hu-HU" dirty="0" smtClean="0">
                <a:latin typeface="DejaVu Sans Mono" pitchFamily="33" charset="0"/>
              </a:rPr>
              <a:t>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smtClean="0">
                <a:latin typeface="DejaVu Sans Mono" pitchFamily="33" charset="0"/>
              </a:rPr>
              <a:t>        </a:t>
            </a:r>
            <a:r>
              <a:rPr lang="hu-HU" dirty="0" err="1" smtClean="0">
                <a:latin typeface="DejaVu Sans Mono" pitchFamily="33" charset="0"/>
              </a:rPr>
              <a:t>vec</a:t>
            </a:r>
            <a:r>
              <a:rPr lang="hu-HU" dirty="0" smtClean="0">
                <a:latin typeface="DejaVu Sans Mono" pitchFamily="33" charset="0"/>
              </a:rPr>
              <a:t> = </a:t>
            </a:r>
            <a:r>
              <a:rPr lang="hu-HU" dirty="0" err="1" smtClean="0">
                <a:latin typeface="DejaVu Sans Mono" pitchFamily="33" charset="0"/>
              </a:rPr>
              <a:t>new</a:t>
            </a: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err="1" smtClean="0">
                <a:latin typeface="DejaVu Sans Mono" pitchFamily="33" charset="0"/>
              </a:rPr>
              <a:t>double</a:t>
            </a:r>
            <a:r>
              <a:rPr lang="hu-HU" dirty="0" smtClean="0">
                <a:latin typeface="DejaVu Sans Mono" pitchFamily="33" charset="0"/>
              </a:rPr>
              <a:t>[a*b];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    </a:t>
            </a:r>
            <a:r>
              <a:rPr lang="hu-HU" dirty="0" smtClean="0">
                <a:latin typeface="DejaVu Sans Mono" pitchFamily="33" charset="0"/>
              </a:rPr>
              <a:t>    </a:t>
            </a:r>
            <a:r>
              <a:rPr lang="hu-HU" dirty="0" err="1" smtClean="0">
                <a:latin typeface="DejaVu Sans Mono" pitchFamily="33" charset="0"/>
              </a:rPr>
              <a:t>copy</a:t>
            </a:r>
            <a:r>
              <a:rPr lang="hu-HU" dirty="0" smtClean="0">
                <a:latin typeface="DejaVu Sans Mono" pitchFamily="33" charset="0"/>
              </a:rPr>
              <a:t> (</a:t>
            </a:r>
            <a:r>
              <a:rPr lang="hu-HU" dirty="0" err="1" smtClean="0">
                <a:latin typeface="DejaVu Sans Mono" pitchFamily="33" charset="0"/>
              </a:rPr>
              <a:t>rhs</a:t>
            </a:r>
            <a:r>
              <a:rPr lang="hu-HU" dirty="0" smtClean="0">
                <a:latin typeface="DejaVu Sans Mono" pitchFamily="33" charset="0"/>
              </a:rPr>
              <a:t>);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    }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smtClean="0">
                <a:latin typeface="DejaVu Sans Mono" pitchFamily="33" charset="0"/>
              </a:rPr>
              <a:t>    </a:t>
            </a:r>
            <a:r>
              <a:rPr lang="hu-HU" dirty="0" err="1" smtClean="0">
                <a:latin typeface="DejaVu Sans Mono" pitchFamily="33" charset="0"/>
              </a:rPr>
              <a:t>return</a:t>
            </a:r>
            <a:r>
              <a:rPr lang="hu-HU" dirty="0" smtClean="0">
                <a:latin typeface="DejaVu Sans Mono" pitchFamily="33" charset="0"/>
              </a:rPr>
              <a:t> *</a:t>
            </a:r>
            <a:r>
              <a:rPr lang="hu-HU" dirty="0" err="1" smtClean="0">
                <a:latin typeface="DejaVu Sans Mono" pitchFamily="33" charset="0"/>
              </a:rPr>
              <a:t>this</a:t>
            </a:r>
            <a:r>
              <a:rPr lang="hu-HU" dirty="0" smtClean="0">
                <a:latin typeface="DejaVu Sans Mono" pitchFamily="33" charset="0"/>
              </a:rPr>
              <a:t>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</a:t>
            </a:r>
            <a:r>
              <a:rPr lang="en-US" dirty="0" smtClean="0">
                <a:latin typeface="DejaVu Sans Mono" pitchFamily="33" charset="0"/>
              </a:rPr>
              <a:t>};</a:t>
            </a:r>
            <a:endParaRPr lang="en-US" dirty="0"/>
          </a:p>
        </p:txBody>
      </p:sp>
      <p:cxnSp>
        <p:nvCxnSpPr>
          <p:cNvPr id="7" name="Egyenes összekötő nyíllal 6"/>
          <p:cNvCxnSpPr/>
          <p:nvPr/>
        </p:nvCxnSpPr>
        <p:spPr bwMode="auto">
          <a:xfrm rot="10800000">
            <a:off x="6464300" y="3441700"/>
            <a:ext cx="8763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églalap 10"/>
          <p:cNvSpPr/>
          <p:nvPr/>
        </p:nvSpPr>
        <p:spPr bwMode="auto">
          <a:xfrm>
            <a:off x="5562600" y="29464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12" name="Téglalap 11"/>
          <p:cNvSpPr/>
          <p:nvPr/>
        </p:nvSpPr>
        <p:spPr bwMode="auto">
          <a:xfrm>
            <a:off x="7874000" y="29464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13" name="Téglalap 12"/>
          <p:cNvSpPr/>
          <p:nvPr/>
        </p:nvSpPr>
        <p:spPr bwMode="auto">
          <a:xfrm>
            <a:off x="5689600" y="44323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églalap 13"/>
          <p:cNvSpPr/>
          <p:nvPr/>
        </p:nvSpPr>
        <p:spPr bwMode="auto">
          <a:xfrm>
            <a:off x="7988300" y="44323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Egyenes összekötő nyíllal 14"/>
          <p:cNvCxnSpPr>
            <a:stCxn id="11" idx="2"/>
            <a:endCxn id="13" idx="0"/>
          </p:cNvCxnSpPr>
          <p:nvPr/>
        </p:nvCxnSpPr>
        <p:spPr bwMode="auto">
          <a:xfrm rot="16200000" flipH="1">
            <a:off x="5463831" y="4054131"/>
            <a:ext cx="728770" cy="275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Egyenes összekötő nyíllal 15"/>
          <p:cNvCxnSpPr>
            <a:stCxn id="12" idx="2"/>
            <a:endCxn id="14" idx="0"/>
          </p:cNvCxnSpPr>
          <p:nvPr/>
        </p:nvCxnSpPr>
        <p:spPr bwMode="auto">
          <a:xfrm rot="16200000" flipH="1">
            <a:off x="7768881" y="4060481"/>
            <a:ext cx="728770" cy="148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Egyenes összekötő nyíllal 16"/>
          <p:cNvCxnSpPr/>
          <p:nvPr/>
        </p:nvCxnSpPr>
        <p:spPr bwMode="auto">
          <a:xfrm rot="10800000" flipV="1">
            <a:off x="6007100" y="3708400"/>
            <a:ext cx="1981200" cy="685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Egyenes összekötő 17"/>
          <p:cNvCxnSpPr/>
          <p:nvPr/>
        </p:nvCxnSpPr>
        <p:spPr bwMode="auto">
          <a:xfrm>
            <a:off x="6502400" y="3924300"/>
            <a:ext cx="546100" cy="3556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Egyenes összekötő 18"/>
          <p:cNvCxnSpPr/>
          <p:nvPr/>
        </p:nvCxnSpPr>
        <p:spPr bwMode="auto">
          <a:xfrm rot="10800000" flipV="1">
            <a:off x="6502400" y="3860800"/>
            <a:ext cx="495300" cy="4826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55600" y="266700"/>
            <a:ext cx="55499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Egyszerű mátrix műveletek</a:t>
            </a:r>
            <a:endParaRPr lang="hu-HU" sz="24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33363" y="995363"/>
            <a:ext cx="7462837" cy="4247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Elv: interfész és implementáció elválasztása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71500" y="1373189"/>
            <a:ext cx="4076700" cy="12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</a:pPr>
            <a:r>
              <a:rPr lang="hu-HU" dirty="0" smtClean="0">
                <a:latin typeface="DejaVu Sans Mono" pitchFamily="33" charset="0"/>
              </a:rPr>
              <a:t>Túlterhelt  operator+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Felhasználói értékadó operátor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A = B + C + D + E;</a:t>
            </a:r>
            <a:endParaRPr lang="en-US" dirty="0" smtClean="0"/>
          </a:p>
        </p:txBody>
      </p:sp>
      <p:sp>
        <p:nvSpPr>
          <p:cNvPr id="11" name="Téglalap 10"/>
          <p:cNvSpPr/>
          <p:nvPr/>
        </p:nvSpPr>
        <p:spPr bwMode="auto">
          <a:xfrm>
            <a:off x="4991100" y="28194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12" name="Téglalap 11"/>
          <p:cNvSpPr/>
          <p:nvPr/>
        </p:nvSpPr>
        <p:spPr bwMode="auto">
          <a:xfrm>
            <a:off x="7823200" y="28194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13" name="Téglalap 12"/>
          <p:cNvSpPr/>
          <p:nvPr/>
        </p:nvSpPr>
        <p:spPr bwMode="auto">
          <a:xfrm>
            <a:off x="5118100" y="43053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églalap 13"/>
          <p:cNvSpPr/>
          <p:nvPr/>
        </p:nvSpPr>
        <p:spPr bwMode="auto">
          <a:xfrm>
            <a:off x="7937500" y="43053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Egyenes összekötő nyíllal 14"/>
          <p:cNvCxnSpPr>
            <a:stCxn id="11" idx="2"/>
            <a:endCxn id="13" idx="0"/>
          </p:cNvCxnSpPr>
          <p:nvPr/>
        </p:nvCxnSpPr>
        <p:spPr bwMode="auto">
          <a:xfrm rot="16200000" flipH="1">
            <a:off x="4892331" y="3927131"/>
            <a:ext cx="728770" cy="275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Egyenes összekötő nyíllal 15"/>
          <p:cNvCxnSpPr>
            <a:stCxn id="12" idx="2"/>
            <a:endCxn id="14" idx="0"/>
          </p:cNvCxnSpPr>
          <p:nvPr/>
        </p:nvCxnSpPr>
        <p:spPr bwMode="auto">
          <a:xfrm rot="16200000" flipH="1">
            <a:off x="7718081" y="3933481"/>
            <a:ext cx="728770" cy="148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églalap 22"/>
          <p:cNvSpPr/>
          <p:nvPr/>
        </p:nvSpPr>
        <p:spPr bwMode="auto">
          <a:xfrm>
            <a:off x="1714500" y="28067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24" name="Téglalap 23"/>
          <p:cNvSpPr/>
          <p:nvPr/>
        </p:nvSpPr>
        <p:spPr bwMode="auto">
          <a:xfrm>
            <a:off x="1841500" y="42926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Egyenes összekötő nyíllal 24"/>
          <p:cNvCxnSpPr>
            <a:stCxn id="23" idx="2"/>
            <a:endCxn id="24" idx="0"/>
          </p:cNvCxnSpPr>
          <p:nvPr/>
        </p:nvCxnSpPr>
        <p:spPr bwMode="auto">
          <a:xfrm rot="16200000" flipH="1">
            <a:off x="1615731" y="3914431"/>
            <a:ext cx="728770" cy="275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églalap 26"/>
          <p:cNvSpPr/>
          <p:nvPr/>
        </p:nvSpPr>
        <p:spPr bwMode="auto">
          <a:xfrm>
            <a:off x="3416300" y="28067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28" name="Téglalap 27"/>
          <p:cNvSpPr/>
          <p:nvPr/>
        </p:nvSpPr>
        <p:spPr bwMode="auto">
          <a:xfrm>
            <a:off x="3543300" y="42926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Egyenes összekötő nyíllal 28"/>
          <p:cNvCxnSpPr>
            <a:stCxn id="27" idx="2"/>
            <a:endCxn id="28" idx="0"/>
          </p:cNvCxnSpPr>
          <p:nvPr/>
        </p:nvCxnSpPr>
        <p:spPr bwMode="auto">
          <a:xfrm rot="16200000" flipH="1">
            <a:off x="3317531" y="3914431"/>
            <a:ext cx="728770" cy="275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églalap 29"/>
          <p:cNvSpPr/>
          <p:nvPr/>
        </p:nvSpPr>
        <p:spPr bwMode="auto">
          <a:xfrm>
            <a:off x="6388100" y="28067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31" name="Téglalap 30"/>
          <p:cNvSpPr/>
          <p:nvPr/>
        </p:nvSpPr>
        <p:spPr bwMode="auto">
          <a:xfrm>
            <a:off x="6515100" y="42926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Egyenes összekötő nyíllal 31"/>
          <p:cNvCxnSpPr>
            <a:stCxn id="30" idx="2"/>
            <a:endCxn id="31" idx="0"/>
          </p:cNvCxnSpPr>
          <p:nvPr/>
        </p:nvCxnSpPr>
        <p:spPr bwMode="auto">
          <a:xfrm rot="16200000" flipH="1">
            <a:off x="6289331" y="3914431"/>
            <a:ext cx="728770" cy="275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Szövegdoboz 32"/>
          <p:cNvSpPr txBox="1"/>
          <p:nvPr/>
        </p:nvSpPr>
        <p:spPr>
          <a:xfrm>
            <a:off x="2654300" y="4508500"/>
            <a:ext cx="39466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=</a:t>
            </a:r>
            <a:endParaRPr lang="hu-HU" sz="2800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4305300" y="4559300"/>
            <a:ext cx="39466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+</a:t>
            </a:r>
            <a:endParaRPr lang="hu-HU" sz="2800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5740400" y="4584700"/>
            <a:ext cx="39466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+</a:t>
            </a:r>
            <a:endParaRPr lang="hu-HU" sz="2800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7264400" y="4622800"/>
            <a:ext cx="39466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+</a:t>
            </a:r>
            <a:endParaRPr lang="hu-HU" sz="2800" dirty="0"/>
          </a:p>
        </p:txBody>
      </p:sp>
      <p:sp>
        <p:nvSpPr>
          <p:cNvPr id="37" name="Téglalap 36"/>
          <p:cNvSpPr/>
          <p:nvPr/>
        </p:nvSpPr>
        <p:spPr bwMode="auto">
          <a:xfrm>
            <a:off x="1714500" y="5651500"/>
            <a:ext cx="6680200" cy="313932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6" name="Text Box 4"/>
          <p:cNvSpPr txBox="1">
            <a:spLocks noChangeArrowheads="1"/>
          </p:cNvSpPr>
          <p:nvPr/>
        </p:nvSpPr>
        <p:spPr bwMode="auto">
          <a:xfrm>
            <a:off x="571500" y="1373188"/>
            <a:ext cx="5470525" cy="184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Rövid </a:t>
            </a:r>
            <a:r>
              <a:rPr lang="hu-HU" dirty="0"/>
              <a:t>C/</a:t>
            </a:r>
            <a:r>
              <a:rPr lang="hu-HU" dirty="0" err="1"/>
              <a:t>C</a:t>
            </a:r>
            <a:r>
              <a:rPr lang="hu-HU" dirty="0"/>
              <a:t>++ történelem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>
                <a:cs typeface="Arial" charset="0"/>
              </a:rPr>
              <a:t>C++ helye a programozási nyelvek között</a:t>
            </a:r>
            <a:endParaRPr lang="hu-HU" dirty="0" smtClean="0"/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A </a:t>
            </a:r>
            <a:r>
              <a:rPr lang="hu-HU" dirty="0"/>
              <a:t>C++98 és C++03: problémák, hiányosságok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/>
              <a:t>Főbb újdonságok a C++0x-ben</a:t>
            </a:r>
            <a:endParaRPr lang="en-GB" dirty="0"/>
          </a:p>
        </p:txBody>
      </p:sp>
      <p:sp>
        <p:nvSpPr>
          <p:cNvPr id="1129477" name="Text Box 5"/>
          <p:cNvSpPr txBox="1">
            <a:spLocks noChangeArrowheads="1"/>
          </p:cNvSpPr>
          <p:nvPr/>
        </p:nvSpPr>
        <p:spPr bwMode="auto">
          <a:xfrm>
            <a:off x="233363" y="9953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Nagy vonalakban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129486" name="Text Box 14"/>
          <p:cNvSpPr txBox="1">
            <a:spLocks noChangeArrowheads="1"/>
          </p:cNvSpPr>
          <p:nvPr/>
        </p:nvSpPr>
        <p:spPr bwMode="auto">
          <a:xfrm>
            <a:off x="246063" y="33194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>
                <a:solidFill>
                  <a:srgbClr val="75CCEB"/>
                </a:solidFill>
              </a:rPr>
              <a:t>Kicsit részletesebben</a:t>
            </a:r>
            <a:endParaRPr lang="en-US" sz="2400">
              <a:solidFill>
                <a:srgbClr val="75CCEB"/>
              </a:solidFill>
            </a:endParaRPr>
          </a:p>
        </p:txBody>
      </p:sp>
      <p:sp>
        <p:nvSpPr>
          <p:cNvPr id="1129487" name="Text Box 15"/>
          <p:cNvSpPr txBox="1">
            <a:spLocks noChangeArrowheads="1"/>
          </p:cNvSpPr>
          <p:nvPr/>
        </p:nvSpPr>
        <p:spPr bwMode="auto">
          <a:xfrm>
            <a:off x="558800" y="3760788"/>
            <a:ext cx="54705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>
                <a:cs typeface="Arial" charset="0"/>
              </a:rPr>
              <a:t>Concepts</a:t>
            </a:r>
            <a:endParaRPr lang="en-US">
              <a:cs typeface="Arial" charset="0"/>
            </a:endParaRP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/>
              <a:t>Move semantics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55600" y="266700"/>
            <a:ext cx="23241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Tartalom</a:t>
            </a:r>
            <a:endParaRPr lang="hu-H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55600" y="266700"/>
            <a:ext cx="55499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Egyszerű mátrix műveletek</a:t>
            </a:r>
            <a:endParaRPr lang="hu-HU" sz="2400" dirty="0"/>
          </a:p>
        </p:txBody>
      </p:sp>
      <p:sp>
        <p:nvSpPr>
          <p:cNvPr id="11" name="Téglalap 10"/>
          <p:cNvSpPr/>
          <p:nvPr/>
        </p:nvSpPr>
        <p:spPr bwMode="auto">
          <a:xfrm>
            <a:off x="4965700" y="12954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12" name="Téglalap 11"/>
          <p:cNvSpPr/>
          <p:nvPr/>
        </p:nvSpPr>
        <p:spPr bwMode="auto">
          <a:xfrm>
            <a:off x="7835900" y="13081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13" name="Téglalap 12"/>
          <p:cNvSpPr/>
          <p:nvPr/>
        </p:nvSpPr>
        <p:spPr bwMode="auto">
          <a:xfrm>
            <a:off x="5092700" y="27813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églalap 13"/>
          <p:cNvSpPr/>
          <p:nvPr/>
        </p:nvSpPr>
        <p:spPr bwMode="auto">
          <a:xfrm>
            <a:off x="7950200" y="27940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Egyenes összekötő nyíllal 14"/>
          <p:cNvCxnSpPr>
            <a:stCxn id="11" idx="2"/>
            <a:endCxn id="13" idx="0"/>
          </p:cNvCxnSpPr>
          <p:nvPr/>
        </p:nvCxnSpPr>
        <p:spPr bwMode="auto">
          <a:xfrm rot="16200000" flipH="1">
            <a:off x="4866931" y="2403131"/>
            <a:ext cx="728770" cy="275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Egyenes összekötő nyíllal 15"/>
          <p:cNvCxnSpPr>
            <a:stCxn id="12" idx="2"/>
            <a:endCxn id="14" idx="0"/>
          </p:cNvCxnSpPr>
          <p:nvPr/>
        </p:nvCxnSpPr>
        <p:spPr bwMode="auto">
          <a:xfrm rot="16200000" flipH="1">
            <a:off x="7730781" y="2422181"/>
            <a:ext cx="728770" cy="148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églalap 22"/>
          <p:cNvSpPr/>
          <p:nvPr/>
        </p:nvSpPr>
        <p:spPr bwMode="auto">
          <a:xfrm>
            <a:off x="1968500" y="31369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24" name="Téglalap 23"/>
          <p:cNvSpPr/>
          <p:nvPr/>
        </p:nvSpPr>
        <p:spPr bwMode="auto">
          <a:xfrm>
            <a:off x="2108200" y="46101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Egyenes összekötő nyíllal 24"/>
          <p:cNvCxnSpPr>
            <a:stCxn id="23" idx="2"/>
            <a:endCxn id="24" idx="0"/>
          </p:cNvCxnSpPr>
          <p:nvPr/>
        </p:nvCxnSpPr>
        <p:spPr bwMode="auto">
          <a:xfrm rot="16200000" flipH="1">
            <a:off x="1882431" y="4231931"/>
            <a:ext cx="716070" cy="402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églalap 26"/>
          <p:cNvSpPr/>
          <p:nvPr/>
        </p:nvSpPr>
        <p:spPr bwMode="auto">
          <a:xfrm>
            <a:off x="3213100" y="12954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28" name="Téglalap 27"/>
          <p:cNvSpPr/>
          <p:nvPr/>
        </p:nvSpPr>
        <p:spPr bwMode="auto">
          <a:xfrm>
            <a:off x="3340100" y="27813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Egyenes összekötő nyíllal 28"/>
          <p:cNvCxnSpPr>
            <a:stCxn id="27" idx="2"/>
            <a:endCxn id="28" idx="0"/>
          </p:cNvCxnSpPr>
          <p:nvPr/>
        </p:nvCxnSpPr>
        <p:spPr bwMode="auto">
          <a:xfrm rot="16200000" flipH="1">
            <a:off x="3114331" y="2403131"/>
            <a:ext cx="728770" cy="275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églalap 29"/>
          <p:cNvSpPr/>
          <p:nvPr/>
        </p:nvSpPr>
        <p:spPr bwMode="auto">
          <a:xfrm>
            <a:off x="6426200" y="13208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31" name="Téglalap 30"/>
          <p:cNvSpPr/>
          <p:nvPr/>
        </p:nvSpPr>
        <p:spPr bwMode="auto">
          <a:xfrm>
            <a:off x="6565900" y="28067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Egyenes összekötő nyíllal 31"/>
          <p:cNvCxnSpPr>
            <a:stCxn id="30" idx="2"/>
            <a:endCxn id="31" idx="0"/>
          </p:cNvCxnSpPr>
          <p:nvPr/>
        </p:nvCxnSpPr>
        <p:spPr bwMode="auto">
          <a:xfrm rot="16200000" flipH="1">
            <a:off x="6333781" y="2422181"/>
            <a:ext cx="728770" cy="402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Szövegdoboz 32"/>
          <p:cNvSpPr txBox="1"/>
          <p:nvPr/>
        </p:nvSpPr>
        <p:spPr>
          <a:xfrm>
            <a:off x="2628900" y="5778500"/>
            <a:ext cx="39466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=</a:t>
            </a:r>
            <a:endParaRPr lang="hu-HU" sz="2800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4191000" y="1282700"/>
            <a:ext cx="39466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+</a:t>
            </a:r>
            <a:endParaRPr lang="hu-HU" sz="2800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5778500" y="1625600"/>
            <a:ext cx="39466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+</a:t>
            </a:r>
            <a:endParaRPr lang="hu-HU" sz="2800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7213600" y="1612900"/>
            <a:ext cx="39466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+</a:t>
            </a:r>
            <a:endParaRPr lang="hu-HU" sz="2800" dirty="0"/>
          </a:p>
        </p:txBody>
      </p:sp>
      <p:sp>
        <p:nvSpPr>
          <p:cNvPr id="26" name="Téglalap 25"/>
          <p:cNvSpPr/>
          <p:nvPr/>
        </p:nvSpPr>
        <p:spPr bwMode="auto">
          <a:xfrm>
            <a:off x="4165600" y="23876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38" name="Téglalap 37"/>
          <p:cNvSpPr/>
          <p:nvPr/>
        </p:nvSpPr>
        <p:spPr bwMode="auto">
          <a:xfrm>
            <a:off x="4292600" y="3873500"/>
            <a:ext cx="304800" cy="17907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Egyenes összekötő nyíllal 38"/>
          <p:cNvCxnSpPr>
            <a:stCxn id="26" idx="2"/>
            <a:endCxn id="38" idx="0"/>
          </p:cNvCxnSpPr>
          <p:nvPr/>
        </p:nvCxnSpPr>
        <p:spPr bwMode="auto">
          <a:xfrm rot="16200000" flipH="1">
            <a:off x="4066831" y="3495331"/>
            <a:ext cx="728770" cy="275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églalap 40"/>
          <p:cNvSpPr/>
          <p:nvPr/>
        </p:nvSpPr>
        <p:spPr bwMode="auto">
          <a:xfrm>
            <a:off x="5740400" y="29083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42" name="Téglalap 41"/>
          <p:cNvSpPr/>
          <p:nvPr/>
        </p:nvSpPr>
        <p:spPr bwMode="auto">
          <a:xfrm>
            <a:off x="5867400" y="4394200"/>
            <a:ext cx="304800" cy="17907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Egyenes összekötő nyíllal 42"/>
          <p:cNvCxnSpPr>
            <a:stCxn id="41" idx="2"/>
            <a:endCxn id="42" idx="0"/>
          </p:cNvCxnSpPr>
          <p:nvPr/>
        </p:nvCxnSpPr>
        <p:spPr bwMode="auto">
          <a:xfrm rot="16200000" flipH="1">
            <a:off x="5641631" y="4016031"/>
            <a:ext cx="728770" cy="275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Téglalap 43"/>
          <p:cNvSpPr/>
          <p:nvPr/>
        </p:nvSpPr>
        <p:spPr bwMode="auto">
          <a:xfrm>
            <a:off x="7162800" y="32258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45" name="Téglalap 44"/>
          <p:cNvSpPr/>
          <p:nvPr/>
        </p:nvSpPr>
        <p:spPr bwMode="auto">
          <a:xfrm>
            <a:off x="7289800" y="4711700"/>
            <a:ext cx="304800" cy="17907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6" name="Egyenes összekötő nyíllal 45"/>
          <p:cNvCxnSpPr>
            <a:stCxn id="44" idx="2"/>
            <a:endCxn id="45" idx="0"/>
          </p:cNvCxnSpPr>
          <p:nvPr/>
        </p:nvCxnSpPr>
        <p:spPr bwMode="auto">
          <a:xfrm rot="16200000" flipH="1">
            <a:off x="7064031" y="4333531"/>
            <a:ext cx="728770" cy="275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Egyenes összekötő nyíllal 48"/>
          <p:cNvCxnSpPr/>
          <p:nvPr/>
        </p:nvCxnSpPr>
        <p:spPr bwMode="auto">
          <a:xfrm>
            <a:off x="3581400" y="3556003"/>
            <a:ext cx="632832" cy="59689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Egyenes összekötő nyíllal 51"/>
          <p:cNvCxnSpPr/>
          <p:nvPr/>
        </p:nvCxnSpPr>
        <p:spPr bwMode="auto">
          <a:xfrm rot="5400000">
            <a:off x="4494716" y="3605716"/>
            <a:ext cx="685800" cy="43396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Egyenes összekötő nyíllal 54"/>
          <p:cNvCxnSpPr>
            <a:endCxn id="42" idx="1"/>
          </p:cNvCxnSpPr>
          <p:nvPr/>
        </p:nvCxnSpPr>
        <p:spPr bwMode="auto">
          <a:xfrm>
            <a:off x="4673600" y="4876803"/>
            <a:ext cx="1193800" cy="41274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Egyenes összekötő nyíllal 56"/>
          <p:cNvCxnSpPr/>
          <p:nvPr/>
        </p:nvCxnSpPr>
        <p:spPr bwMode="auto">
          <a:xfrm rot="5400000">
            <a:off x="6031416" y="4723316"/>
            <a:ext cx="685800" cy="43396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Egyenes összekötő nyíllal 57"/>
          <p:cNvCxnSpPr/>
          <p:nvPr/>
        </p:nvCxnSpPr>
        <p:spPr bwMode="auto">
          <a:xfrm>
            <a:off x="6146800" y="5384803"/>
            <a:ext cx="1193800" cy="41274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Egyenes összekötő nyíllal 58"/>
          <p:cNvCxnSpPr/>
          <p:nvPr/>
        </p:nvCxnSpPr>
        <p:spPr bwMode="auto">
          <a:xfrm rot="5400000">
            <a:off x="7308850" y="4959350"/>
            <a:ext cx="1130300" cy="4572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Egyenes összekötő nyíllal 60"/>
          <p:cNvCxnSpPr/>
          <p:nvPr/>
        </p:nvCxnSpPr>
        <p:spPr bwMode="auto">
          <a:xfrm rot="10800000">
            <a:off x="2438400" y="6286500"/>
            <a:ext cx="4787900" cy="1016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233363" y="995363"/>
            <a:ext cx="2014537" cy="4247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Gyakorlat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571500" y="1373189"/>
            <a:ext cx="2235200" cy="108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</a:pPr>
            <a:r>
              <a:rPr lang="hu-HU" dirty="0" smtClean="0">
                <a:latin typeface="DejaVu Sans Mono" pitchFamily="33" charset="0"/>
              </a:rPr>
              <a:t>Felesleges  és költséges temporális objektumok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55600" y="266700"/>
            <a:ext cx="55499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Jobbérték referencia</a:t>
            </a:r>
            <a:endParaRPr lang="hu-HU" sz="24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33363" y="995363"/>
            <a:ext cx="7462837" cy="4247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91429" tIns="45715" rIns="91429" bIns="45715" anchor="b">
            <a:spAutoFit/>
          </a:bodyPr>
          <a:lstStyle/>
          <a:p>
            <a:r>
              <a:rPr lang="hu-HU" sz="2400" dirty="0" err="1" smtClean="0">
                <a:solidFill>
                  <a:srgbClr val="75CCEB"/>
                </a:solidFill>
              </a:rPr>
              <a:t>Temporálisokhoz</a:t>
            </a:r>
            <a:r>
              <a:rPr lang="hu-HU" sz="2400" dirty="0" smtClean="0">
                <a:solidFill>
                  <a:srgbClr val="75CCEB"/>
                </a:solidFill>
              </a:rPr>
              <a:t> köt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6063" y="2900363"/>
            <a:ext cx="5183187" cy="4247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Felhasználó áthelyező operátora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46101" y="3316288"/>
            <a:ext cx="4737100" cy="271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</a:t>
            </a:r>
            <a:r>
              <a:rPr lang="hu-HU" dirty="0" err="1" smtClean="0">
                <a:latin typeface="DejaVu Sans Mono" pitchFamily="33" charset="0"/>
              </a:rPr>
              <a:t>Matrix&amp;</a:t>
            </a:r>
            <a:r>
              <a:rPr lang="hu-HU" dirty="0" smtClean="0">
                <a:latin typeface="DejaVu Sans Mono" pitchFamily="33" charset="0"/>
              </a:rPr>
              <a:t>  </a:t>
            </a:r>
            <a:r>
              <a:rPr lang="hu-HU" dirty="0" err="1" smtClean="0">
                <a:latin typeface="DejaVu Sans Mono" pitchFamily="33" charset="0"/>
              </a:rPr>
              <a:t>Matrix</a:t>
            </a:r>
            <a:r>
              <a:rPr lang="hu-HU" dirty="0" smtClean="0">
                <a:latin typeface="DejaVu Sans Mono" pitchFamily="33" charset="0"/>
              </a:rPr>
              <a:t>::operator=(</a:t>
            </a:r>
            <a:r>
              <a:rPr lang="hu-HU" dirty="0" err="1" smtClean="0">
                <a:latin typeface="DejaVu Sans Mono" pitchFamily="33" charset="0"/>
              </a:rPr>
              <a:t>const</a:t>
            </a: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err="1" smtClean="0">
                <a:latin typeface="DejaVu Sans Mono" pitchFamily="33" charset="0"/>
              </a:rPr>
              <a:t>Matrix</a:t>
            </a: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err="1" smtClean="0">
                <a:latin typeface="DejaVu Sans Mono" pitchFamily="33" charset="0"/>
              </a:rPr>
              <a:t>&amp;&amp;rhs</a:t>
            </a:r>
            <a:r>
              <a:rPr lang="hu-HU" dirty="0" smtClean="0">
                <a:latin typeface="DejaVu Sans Mono" pitchFamily="33" charset="0"/>
              </a:rPr>
              <a:t>)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</a:t>
            </a:r>
            <a:r>
              <a:rPr lang="en-US" dirty="0" smtClean="0">
                <a:latin typeface="DejaVu Sans Mono" pitchFamily="33" charset="0"/>
              </a:rPr>
              <a:t>{</a:t>
            </a: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smtClean="0">
                <a:latin typeface="DejaVu Sans Mono" pitchFamily="33" charset="0"/>
              </a:rPr>
              <a:t>    </a:t>
            </a:r>
            <a:r>
              <a:rPr lang="hu-HU" dirty="0" err="1" smtClean="0">
                <a:latin typeface="DejaVu Sans Mono" pitchFamily="33" charset="0"/>
              </a:rPr>
              <a:t>if</a:t>
            </a:r>
            <a:r>
              <a:rPr lang="hu-HU" dirty="0" smtClean="0">
                <a:latin typeface="DejaVu Sans Mono" pitchFamily="33" charset="0"/>
              </a:rPr>
              <a:t> ( </a:t>
            </a:r>
            <a:r>
              <a:rPr lang="hu-HU" dirty="0" err="1" smtClean="0">
                <a:latin typeface="DejaVu Sans Mono" pitchFamily="33" charset="0"/>
              </a:rPr>
              <a:t>this</a:t>
            </a:r>
            <a:r>
              <a:rPr lang="hu-HU" dirty="0" smtClean="0">
                <a:latin typeface="DejaVu Sans Mono" pitchFamily="33" charset="0"/>
              </a:rPr>
              <a:t> != </a:t>
            </a:r>
            <a:r>
              <a:rPr lang="hu-HU" dirty="0" err="1" smtClean="0">
                <a:latin typeface="DejaVu Sans Mono" pitchFamily="33" charset="0"/>
              </a:rPr>
              <a:t>&amp;rhs</a:t>
            </a:r>
            <a:r>
              <a:rPr lang="hu-HU" dirty="0" smtClean="0">
                <a:latin typeface="DejaVu Sans Mono" pitchFamily="33" charset="0"/>
              </a:rPr>
              <a:t> )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smtClean="0">
                <a:latin typeface="DejaVu Sans Mono" pitchFamily="33" charset="0"/>
              </a:rPr>
              <a:t>    {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    </a:t>
            </a:r>
            <a:r>
              <a:rPr lang="hu-HU" dirty="0" smtClean="0">
                <a:latin typeface="DejaVu Sans Mono" pitchFamily="33" charset="0"/>
              </a:rPr>
              <a:t>    </a:t>
            </a:r>
            <a:r>
              <a:rPr lang="hu-HU" dirty="0" err="1" smtClean="0">
                <a:latin typeface="DejaVu Sans Mono" pitchFamily="33" charset="0"/>
              </a:rPr>
              <a:t>delete</a:t>
            </a:r>
            <a:r>
              <a:rPr lang="hu-HU" dirty="0" smtClean="0">
                <a:latin typeface="DejaVu Sans Mono" pitchFamily="33" charset="0"/>
              </a:rPr>
              <a:t> [] </a:t>
            </a:r>
            <a:r>
              <a:rPr lang="hu-HU" dirty="0" err="1" smtClean="0">
                <a:latin typeface="DejaVu Sans Mono" pitchFamily="33" charset="0"/>
              </a:rPr>
              <a:t>ptr</a:t>
            </a:r>
            <a:r>
              <a:rPr lang="hu-HU" dirty="0" smtClean="0">
                <a:latin typeface="DejaVu Sans Mono" pitchFamily="33" charset="0"/>
              </a:rPr>
              <a:t>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smtClean="0">
                <a:latin typeface="DejaVu Sans Mono" pitchFamily="33" charset="0"/>
              </a:rPr>
              <a:t>        a = </a:t>
            </a:r>
            <a:r>
              <a:rPr lang="hu-HU" dirty="0" err="1" smtClean="0">
                <a:latin typeface="DejaVu Sans Mono" pitchFamily="33" charset="0"/>
              </a:rPr>
              <a:t>rhs.a</a:t>
            </a:r>
            <a:r>
              <a:rPr lang="hu-HU" dirty="0" smtClean="0">
                <a:latin typeface="DejaVu Sans Mono" pitchFamily="33" charset="0"/>
              </a:rPr>
              <a:t>; b = </a:t>
            </a:r>
            <a:r>
              <a:rPr lang="hu-HU" dirty="0" err="1" smtClean="0">
                <a:latin typeface="DejaVu Sans Mono" pitchFamily="33" charset="0"/>
              </a:rPr>
              <a:t>rhs.b</a:t>
            </a:r>
            <a:r>
              <a:rPr lang="hu-HU" dirty="0" smtClean="0">
                <a:latin typeface="DejaVu Sans Mono" pitchFamily="33" charset="0"/>
              </a:rPr>
              <a:t>;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    </a:t>
            </a:r>
            <a:r>
              <a:rPr lang="hu-HU" dirty="0" smtClean="0">
                <a:latin typeface="DejaVu Sans Mono" pitchFamily="33" charset="0"/>
              </a:rPr>
              <a:t>    </a:t>
            </a:r>
            <a:r>
              <a:rPr lang="hu-HU" dirty="0" err="1" smtClean="0">
                <a:latin typeface="DejaVu Sans Mono" pitchFamily="33" charset="0"/>
              </a:rPr>
              <a:t>vec</a:t>
            </a:r>
            <a:r>
              <a:rPr lang="hu-HU" dirty="0" smtClean="0">
                <a:latin typeface="DejaVu Sans Mono" pitchFamily="33" charset="0"/>
              </a:rPr>
              <a:t> = </a:t>
            </a:r>
            <a:r>
              <a:rPr lang="hu-HU" dirty="0" err="1" smtClean="0">
                <a:latin typeface="DejaVu Sans Mono" pitchFamily="33" charset="0"/>
              </a:rPr>
              <a:t>rhs.vec</a:t>
            </a:r>
            <a:r>
              <a:rPr lang="hu-HU" dirty="0" smtClean="0">
                <a:latin typeface="DejaVu Sans Mono" pitchFamily="33" charset="0"/>
              </a:rPr>
              <a:t>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smtClean="0">
                <a:latin typeface="DejaVu Sans Mono" pitchFamily="33" charset="0"/>
              </a:rPr>
              <a:t>        </a:t>
            </a:r>
            <a:r>
              <a:rPr lang="hu-HU" dirty="0" err="1" smtClean="0">
                <a:latin typeface="DejaVu Sans Mono" pitchFamily="33" charset="0"/>
              </a:rPr>
              <a:t>rhs.vec</a:t>
            </a:r>
            <a:r>
              <a:rPr lang="hu-HU" dirty="0" smtClean="0">
                <a:latin typeface="DejaVu Sans Mono" pitchFamily="33" charset="0"/>
              </a:rPr>
              <a:t> = 0;</a:t>
            </a:r>
            <a:endParaRPr lang="en-US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    }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  <a:r>
              <a:rPr lang="hu-HU" dirty="0" smtClean="0">
                <a:latin typeface="DejaVu Sans Mono" pitchFamily="33" charset="0"/>
              </a:rPr>
              <a:t>    </a:t>
            </a:r>
            <a:r>
              <a:rPr lang="hu-HU" dirty="0" err="1" smtClean="0">
                <a:latin typeface="DejaVu Sans Mono" pitchFamily="33" charset="0"/>
              </a:rPr>
              <a:t>return</a:t>
            </a:r>
            <a:r>
              <a:rPr lang="hu-HU" dirty="0" smtClean="0">
                <a:latin typeface="DejaVu Sans Mono" pitchFamily="33" charset="0"/>
              </a:rPr>
              <a:t> *</a:t>
            </a:r>
            <a:r>
              <a:rPr lang="hu-HU" dirty="0" err="1" smtClean="0">
                <a:latin typeface="DejaVu Sans Mono" pitchFamily="33" charset="0"/>
              </a:rPr>
              <a:t>this</a:t>
            </a:r>
            <a:r>
              <a:rPr lang="hu-HU" dirty="0" smtClean="0">
                <a:latin typeface="DejaVu Sans Mono" pitchFamily="33" charset="0"/>
              </a:rPr>
              <a:t>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DejaVu Sans Mono" pitchFamily="33" charset="0"/>
              </a:rPr>
              <a:t> </a:t>
            </a:r>
            <a:r>
              <a:rPr lang="en-US" dirty="0" smtClean="0">
                <a:latin typeface="DejaVu Sans Mono" pitchFamily="33" charset="0"/>
              </a:rPr>
              <a:t>};</a:t>
            </a:r>
            <a:endParaRPr lang="en-US" dirty="0"/>
          </a:p>
        </p:txBody>
      </p:sp>
      <p:cxnSp>
        <p:nvCxnSpPr>
          <p:cNvPr id="7" name="Egyenes összekötő nyíllal 6"/>
          <p:cNvCxnSpPr/>
          <p:nvPr/>
        </p:nvCxnSpPr>
        <p:spPr bwMode="auto">
          <a:xfrm rot="10800000">
            <a:off x="6464300" y="3441700"/>
            <a:ext cx="8763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églalap 10"/>
          <p:cNvSpPr/>
          <p:nvPr/>
        </p:nvSpPr>
        <p:spPr bwMode="auto">
          <a:xfrm>
            <a:off x="5562600" y="29464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12" name="Téglalap 11"/>
          <p:cNvSpPr/>
          <p:nvPr/>
        </p:nvSpPr>
        <p:spPr bwMode="auto">
          <a:xfrm>
            <a:off x="7874000" y="29464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13" name="Téglalap 12"/>
          <p:cNvSpPr/>
          <p:nvPr/>
        </p:nvSpPr>
        <p:spPr bwMode="auto">
          <a:xfrm>
            <a:off x="5689600" y="44323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églalap 13"/>
          <p:cNvSpPr/>
          <p:nvPr/>
        </p:nvSpPr>
        <p:spPr bwMode="auto">
          <a:xfrm>
            <a:off x="7988300" y="44323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Egyenes összekötő nyíllal 14"/>
          <p:cNvCxnSpPr>
            <a:stCxn id="11" idx="2"/>
          </p:cNvCxnSpPr>
          <p:nvPr/>
        </p:nvCxnSpPr>
        <p:spPr bwMode="auto">
          <a:xfrm rot="16200000" flipH="1">
            <a:off x="6517931" y="3000031"/>
            <a:ext cx="728770" cy="21357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Egyenes összekötő nyíllal 15"/>
          <p:cNvCxnSpPr>
            <a:stCxn id="12" idx="2"/>
            <a:endCxn id="14" idx="0"/>
          </p:cNvCxnSpPr>
          <p:nvPr/>
        </p:nvCxnSpPr>
        <p:spPr bwMode="auto">
          <a:xfrm rot="16200000" flipH="1">
            <a:off x="7768881" y="4060481"/>
            <a:ext cx="728770" cy="148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Egyenes összekötő 21"/>
          <p:cNvCxnSpPr/>
          <p:nvPr/>
        </p:nvCxnSpPr>
        <p:spPr bwMode="auto">
          <a:xfrm rot="10800000" flipV="1">
            <a:off x="5435600" y="4953000"/>
            <a:ext cx="800100" cy="4191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Egyenes összekötő 23"/>
          <p:cNvCxnSpPr/>
          <p:nvPr/>
        </p:nvCxnSpPr>
        <p:spPr bwMode="auto">
          <a:xfrm>
            <a:off x="5410200" y="4914900"/>
            <a:ext cx="800100" cy="4445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546101" y="1462088"/>
            <a:ext cx="4737100" cy="128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i</a:t>
            </a:r>
            <a:r>
              <a:rPr lang="hu-HU" dirty="0" smtClean="0">
                <a:latin typeface="DejaVu Sans Mono" pitchFamily="33" charset="0"/>
              </a:rPr>
              <a:t>nt i = 5;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 </a:t>
            </a:r>
            <a:endParaRPr lang="hu-HU" dirty="0" smtClean="0">
              <a:latin typeface="DejaVu Sans Mono" pitchFamily="33" charset="0"/>
            </a:endParaRP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i</a:t>
            </a:r>
            <a:r>
              <a:rPr lang="hu-HU" dirty="0" smtClean="0">
                <a:latin typeface="DejaVu Sans Mono" pitchFamily="33" charset="0"/>
              </a:rPr>
              <a:t>nt  </a:t>
            </a:r>
            <a:r>
              <a:rPr lang="hu-HU" dirty="0" err="1" smtClean="0">
                <a:latin typeface="DejaVu Sans Mono" pitchFamily="33" charset="0"/>
              </a:rPr>
              <a:t>&amp;leftref</a:t>
            </a:r>
            <a:r>
              <a:rPr lang="hu-HU" dirty="0" smtClean="0">
                <a:latin typeface="DejaVu Sans Mono" pitchFamily="33" charset="0"/>
              </a:rPr>
              <a:t>  =  i;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err="1" smtClean="0">
                <a:latin typeface="DejaVu Sans Mono" pitchFamily="33" charset="0"/>
              </a:rPr>
              <a:t>c</a:t>
            </a:r>
            <a:r>
              <a:rPr lang="hu-HU" dirty="0" err="1" smtClean="0">
                <a:latin typeface="DejaVu Sans Mono" pitchFamily="33" charset="0"/>
              </a:rPr>
              <a:t>onst</a:t>
            </a:r>
            <a:r>
              <a:rPr lang="hu-HU" dirty="0" smtClean="0">
                <a:latin typeface="DejaVu Sans Mono" pitchFamily="33" charset="0"/>
              </a:rPr>
              <a:t> int  </a:t>
            </a:r>
            <a:r>
              <a:rPr lang="hu-HU" dirty="0" err="1" smtClean="0">
                <a:latin typeface="DejaVu Sans Mono" pitchFamily="33" charset="0"/>
              </a:rPr>
              <a:t>&amp;cref</a:t>
            </a:r>
            <a:r>
              <a:rPr lang="hu-HU" dirty="0" smtClean="0">
                <a:latin typeface="DejaVu Sans Mono" pitchFamily="33" charset="0"/>
              </a:rPr>
              <a:t> = 3+4;</a:t>
            </a:r>
          </a:p>
          <a:p>
            <a:pPr eaLnBrk="1">
              <a:lnSpc>
                <a:spcPct val="97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hu-HU" dirty="0" smtClean="0">
                <a:latin typeface="DejaVu Sans Mono" pitchFamily="33" charset="0"/>
              </a:rPr>
              <a:t>Int  </a:t>
            </a:r>
            <a:r>
              <a:rPr lang="hu-HU" dirty="0" err="1" smtClean="0">
                <a:latin typeface="DejaVu Sans Mono" pitchFamily="33" charset="0"/>
              </a:rPr>
              <a:t>&amp;&amp;rightref</a:t>
            </a:r>
            <a:r>
              <a:rPr lang="hu-HU" dirty="0" smtClean="0">
                <a:latin typeface="DejaVu Sans Mono" pitchFamily="33" charset="0"/>
              </a:rPr>
              <a:t>   = 3+4;</a:t>
            </a:r>
            <a:endParaRPr lang="en-US" dirty="0" smtClean="0">
              <a:latin typeface="DejaVu Sans Mono" pitchFamily="33" charset="0"/>
            </a:endParaRPr>
          </a:p>
        </p:txBody>
      </p:sp>
      <p:cxnSp>
        <p:nvCxnSpPr>
          <p:cNvPr id="27" name="Egyenes összekötő 26"/>
          <p:cNvCxnSpPr/>
          <p:nvPr/>
        </p:nvCxnSpPr>
        <p:spPr bwMode="auto">
          <a:xfrm flipV="1">
            <a:off x="8013700" y="3924300"/>
            <a:ext cx="228600" cy="152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Egyenes összekötő 28"/>
          <p:cNvCxnSpPr/>
          <p:nvPr/>
        </p:nvCxnSpPr>
        <p:spPr bwMode="auto">
          <a:xfrm>
            <a:off x="8001000" y="3886200"/>
            <a:ext cx="266700" cy="1905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55600" y="266700"/>
            <a:ext cx="55499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Áthelyezés szemantika</a:t>
            </a:r>
            <a:endParaRPr lang="hu-HU" sz="2400" dirty="0"/>
          </a:p>
        </p:txBody>
      </p:sp>
      <p:sp>
        <p:nvSpPr>
          <p:cNvPr id="11" name="Téglalap 10"/>
          <p:cNvSpPr/>
          <p:nvPr/>
        </p:nvSpPr>
        <p:spPr bwMode="auto">
          <a:xfrm>
            <a:off x="4965700" y="12954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12" name="Téglalap 11"/>
          <p:cNvSpPr/>
          <p:nvPr/>
        </p:nvSpPr>
        <p:spPr bwMode="auto">
          <a:xfrm>
            <a:off x="7835900" y="13081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13" name="Téglalap 12"/>
          <p:cNvSpPr/>
          <p:nvPr/>
        </p:nvSpPr>
        <p:spPr bwMode="auto">
          <a:xfrm>
            <a:off x="5092700" y="27813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églalap 13"/>
          <p:cNvSpPr/>
          <p:nvPr/>
        </p:nvSpPr>
        <p:spPr bwMode="auto">
          <a:xfrm>
            <a:off x="7950200" y="27940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Egyenes összekötő nyíllal 14"/>
          <p:cNvCxnSpPr>
            <a:stCxn id="11" idx="2"/>
            <a:endCxn id="13" idx="0"/>
          </p:cNvCxnSpPr>
          <p:nvPr/>
        </p:nvCxnSpPr>
        <p:spPr bwMode="auto">
          <a:xfrm rot="16200000" flipH="1">
            <a:off x="4866931" y="2403131"/>
            <a:ext cx="728770" cy="275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Egyenes összekötő nyíllal 15"/>
          <p:cNvCxnSpPr>
            <a:stCxn id="12" idx="2"/>
            <a:endCxn id="14" idx="0"/>
          </p:cNvCxnSpPr>
          <p:nvPr/>
        </p:nvCxnSpPr>
        <p:spPr bwMode="auto">
          <a:xfrm rot="16200000" flipH="1">
            <a:off x="7730781" y="2422181"/>
            <a:ext cx="728770" cy="148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églalap 22"/>
          <p:cNvSpPr/>
          <p:nvPr/>
        </p:nvSpPr>
        <p:spPr bwMode="auto">
          <a:xfrm>
            <a:off x="1968500" y="31369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24" name="Téglalap 23"/>
          <p:cNvSpPr/>
          <p:nvPr/>
        </p:nvSpPr>
        <p:spPr bwMode="auto">
          <a:xfrm>
            <a:off x="2108200" y="46101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Egyenes összekötő nyíllal 24"/>
          <p:cNvCxnSpPr>
            <a:stCxn id="23" idx="2"/>
            <a:endCxn id="24" idx="0"/>
          </p:cNvCxnSpPr>
          <p:nvPr/>
        </p:nvCxnSpPr>
        <p:spPr bwMode="auto">
          <a:xfrm rot="16200000" flipH="1">
            <a:off x="1882431" y="4231931"/>
            <a:ext cx="716070" cy="402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églalap 26"/>
          <p:cNvSpPr/>
          <p:nvPr/>
        </p:nvSpPr>
        <p:spPr bwMode="auto">
          <a:xfrm>
            <a:off x="3213100" y="12954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28" name="Téglalap 27"/>
          <p:cNvSpPr/>
          <p:nvPr/>
        </p:nvSpPr>
        <p:spPr bwMode="auto">
          <a:xfrm>
            <a:off x="3340100" y="27813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Egyenes összekötő nyíllal 28"/>
          <p:cNvCxnSpPr>
            <a:stCxn id="27" idx="2"/>
            <a:endCxn id="28" idx="0"/>
          </p:cNvCxnSpPr>
          <p:nvPr/>
        </p:nvCxnSpPr>
        <p:spPr bwMode="auto">
          <a:xfrm rot="16200000" flipH="1">
            <a:off x="3114331" y="2403131"/>
            <a:ext cx="728770" cy="275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églalap 29"/>
          <p:cNvSpPr/>
          <p:nvPr/>
        </p:nvSpPr>
        <p:spPr bwMode="auto">
          <a:xfrm>
            <a:off x="6426200" y="13208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31" name="Téglalap 30"/>
          <p:cNvSpPr/>
          <p:nvPr/>
        </p:nvSpPr>
        <p:spPr bwMode="auto">
          <a:xfrm>
            <a:off x="6565900" y="2806700"/>
            <a:ext cx="304800" cy="179070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Egyenes összekötő nyíllal 31"/>
          <p:cNvCxnSpPr>
            <a:stCxn id="30" idx="2"/>
            <a:endCxn id="31" idx="0"/>
          </p:cNvCxnSpPr>
          <p:nvPr/>
        </p:nvCxnSpPr>
        <p:spPr bwMode="auto">
          <a:xfrm rot="16200000" flipH="1">
            <a:off x="6333781" y="2422181"/>
            <a:ext cx="728770" cy="402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Szövegdoboz 32"/>
          <p:cNvSpPr txBox="1"/>
          <p:nvPr/>
        </p:nvSpPr>
        <p:spPr>
          <a:xfrm>
            <a:off x="3086100" y="5651500"/>
            <a:ext cx="39466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=</a:t>
            </a:r>
            <a:endParaRPr lang="hu-HU" sz="2800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4178300" y="1574800"/>
            <a:ext cx="39466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+</a:t>
            </a:r>
            <a:endParaRPr lang="hu-HU" sz="2800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5778500" y="1625600"/>
            <a:ext cx="39466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+</a:t>
            </a:r>
            <a:endParaRPr lang="hu-HU" sz="2800" dirty="0"/>
          </a:p>
        </p:txBody>
      </p:sp>
      <p:sp>
        <p:nvSpPr>
          <p:cNvPr id="36" name="Szövegdoboz 35"/>
          <p:cNvSpPr txBox="1"/>
          <p:nvPr/>
        </p:nvSpPr>
        <p:spPr>
          <a:xfrm>
            <a:off x="7213600" y="1612900"/>
            <a:ext cx="394660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+</a:t>
            </a:r>
            <a:endParaRPr lang="hu-HU" sz="2800" dirty="0"/>
          </a:p>
        </p:txBody>
      </p:sp>
      <p:sp>
        <p:nvSpPr>
          <p:cNvPr id="26" name="Téglalap 25"/>
          <p:cNvSpPr/>
          <p:nvPr/>
        </p:nvSpPr>
        <p:spPr bwMode="auto">
          <a:xfrm>
            <a:off x="4165600" y="2387600"/>
            <a:ext cx="503664" cy="757130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a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dirty="0" smtClean="0">
                <a:solidFill>
                  <a:srgbClr val="001932"/>
                </a:solidFill>
              </a:rPr>
              <a:t>b</a:t>
            </a:r>
            <a:endParaRPr lang="hu-HU" dirty="0" smtClean="0">
              <a:solidFill>
                <a:srgbClr val="001932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600" b="0" i="0" u="none" strike="noStrike" cap="none" normalizeH="0" baseline="0" dirty="0" err="1" smtClean="0">
                <a:ln>
                  <a:noFill/>
                </a:ln>
                <a:solidFill>
                  <a:srgbClr val="001932"/>
                </a:solidFill>
                <a:effectLst/>
                <a:latin typeface="Arial" charset="0"/>
              </a:rPr>
              <a:t>vec</a:t>
            </a:r>
            <a:endParaRPr kumimoji="0" lang="hu-HU" sz="1600" b="0" i="0" u="none" strike="noStrike" cap="none" normalizeH="0" baseline="0" dirty="0" smtClean="0">
              <a:ln>
                <a:noFill/>
              </a:ln>
              <a:solidFill>
                <a:srgbClr val="001932"/>
              </a:solidFill>
              <a:effectLst/>
              <a:latin typeface="Arial" charset="0"/>
            </a:endParaRPr>
          </a:p>
        </p:txBody>
      </p:sp>
      <p:sp>
        <p:nvSpPr>
          <p:cNvPr id="38" name="Téglalap 37"/>
          <p:cNvSpPr/>
          <p:nvPr/>
        </p:nvSpPr>
        <p:spPr bwMode="auto">
          <a:xfrm>
            <a:off x="4318000" y="4737100"/>
            <a:ext cx="304800" cy="1790700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Egyenes összekötő nyíllal 38"/>
          <p:cNvCxnSpPr>
            <a:stCxn id="26" idx="2"/>
            <a:endCxn id="38" idx="0"/>
          </p:cNvCxnSpPr>
          <p:nvPr/>
        </p:nvCxnSpPr>
        <p:spPr bwMode="auto">
          <a:xfrm rot="16200000" flipH="1">
            <a:off x="3647731" y="3914431"/>
            <a:ext cx="1592370" cy="529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Egyenes összekötő nyíllal 48"/>
          <p:cNvCxnSpPr/>
          <p:nvPr/>
        </p:nvCxnSpPr>
        <p:spPr bwMode="auto">
          <a:xfrm>
            <a:off x="3657600" y="4368803"/>
            <a:ext cx="632832" cy="596897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Egyenes összekötő nyíllal 51"/>
          <p:cNvCxnSpPr/>
          <p:nvPr/>
        </p:nvCxnSpPr>
        <p:spPr bwMode="auto">
          <a:xfrm rot="5400000">
            <a:off x="4507416" y="4431216"/>
            <a:ext cx="685800" cy="43396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Egyenes összekötő nyíllal 56"/>
          <p:cNvCxnSpPr/>
          <p:nvPr/>
        </p:nvCxnSpPr>
        <p:spPr bwMode="auto">
          <a:xfrm rot="10800000" flipV="1">
            <a:off x="4622800" y="4127500"/>
            <a:ext cx="1905000" cy="13843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Egyenes összekötő nyíllal 58"/>
          <p:cNvCxnSpPr/>
          <p:nvPr/>
        </p:nvCxnSpPr>
        <p:spPr bwMode="auto">
          <a:xfrm rot="10800000" flipV="1">
            <a:off x="4648200" y="4381500"/>
            <a:ext cx="3263900" cy="16764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Egyenes összekötő nyíllal 60"/>
          <p:cNvCxnSpPr/>
          <p:nvPr/>
        </p:nvCxnSpPr>
        <p:spPr bwMode="auto">
          <a:xfrm rot="10800000">
            <a:off x="2438400" y="6286500"/>
            <a:ext cx="18161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Morgan Stanley’s Global Presence </a:t>
            </a:r>
          </a:p>
        </p:txBody>
      </p:sp>
      <p:grpSp>
        <p:nvGrpSpPr>
          <p:cNvPr id="1103935" name="Group 63"/>
          <p:cNvGrpSpPr>
            <a:grpSpLocks noChangeAspect="1"/>
          </p:cNvGrpSpPr>
          <p:nvPr/>
        </p:nvGrpSpPr>
        <p:grpSpPr bwMode="auto">
          <a:xfrm>
            <a:off x="144463" y="1066800"/>
            <a:ext cx="8888412" cy="4684713"/>
            <a:chOff x="1999" y="2030"/>
            <a:chExt cx="3264" cy="1698"/>
          </a:xfrm>
        </p:grpSpPr>
        <p:grpSp>
          <p:nvGrpSpPr>
            <p:cNvPr id="1103936" name="Group 64"/>
            <p:cNvGrpSpPr>
              <a:grpSpLocks noChangeAspect="1"/>
            </p:cNvGrpSpPr>
            <p:nvPr/>
          </p:nvGrpSpPr>
          <p:grpSpPr bwMode="auto">
            <a:xfrm>
              <a:off x="1999" y="2030"/>
              <a:ext cx="3264" cy="1698"/>
              <a:chOff x="1999" y="2030"/>
              <a:chExt cx="3264" cy="1698"/>
            </a:xfrm>
          </p:grpSpPr>
          <p:sp>
            <p:nvSpPr>
              <p:cNvPr id="1103937" name="Freeform 65"/>
              <p:cNvSpPr>
                <a:spLocks noChangeAspect="1"/>
              </p:cNvSpPr>
              <p:nvPr/>
            </p:nvSpPr>
            <p:spPr bwMode="gray">
              <a:xfrm>
                <a:off x="5100" y="3494"/>
                <a:ext cx="53" cy="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" y="42"/>
                  </a:cxn>
                  <a:cxn ang="0">
                    <a:pos x="76" y="54"/>
                  </a:cxn>
                  <a:cxn ang="0">
                    <a:pos x="71" y="80"/>
                  </a:cxn>
                  <a:cxn ang="0">
                    <a:pos x="43" y="117"/>
                  </a:cxn>
                  <a:cxn ang="0">
                    <a:pos x="13" y="83"/>
                  </a:cxn>
                  <a:cxn ang="0">
                    <a:pos x="30" y="60"/>
                  </a:cxn>
                  <a:cxn ang="0">
                    <a:pos x="27" y="43"/>
                  </a:cxn>
                  <a:cxn ang="0">
                    <a:pos x="0" y="0"/>
                  </a:cxn>
                </a:cxnLst>
                <a:rect l="0" t="0" r="r" b="b"/>
                <a:pathLst>
                  <a:path w="76" h="117">
                    <a:moveTo>
                      <a:pt x="0" y="0"/>
                    </a:moveTo>
                    <a:lnTo>
                      <a:pt x="43" y="42"/>
                    </a:lnTo>
                    <a:lnTo>
                      <a:pt x="76" y="54"/>
                    </a:lnTo>
                    <a:lnTo>
                      <a:pt x="71" y="80"/>
                    </a:lnTo>
                    <a:lnTo>
                      <a:pt x="43" y="117"/>
                    </a:lnTo>
                    <a:lnTo>
                      <a:pt x="13" y="83"/>
                    </a:lnTo>
                    <a:lnTo>
                      <a:pt x="30" y="60"/>
                    </a:lnTo>
                    <a:lnTo>
                      <a:pt x="27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>
                  <a:alpha val="39999"/>
                </a:srgbClr>
              </a:solidFill>
              <a:ln w="317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grpSp>
            <p:nvGrpSpPr>
              <p:cNvPr id="1103938" name="Group 66"/>
              <p:cNvGrpSpPr>
                <a:grpSpLocks noChangeAspect="1"/>
              </p:cNvGrpSpPr>
              <p:nvPr/>
            </p:nvGrpSpPr>
            <p:grpSpPr bwMode="auto">
              <a:xfrm>
                <a:off x="1999" y="2030"/>
                <a:ext cx="3264" cy="1698"/>
                <a:chOff x="1999" y="2030"/>
                <a:chExt cx="3264" cy="1698"/>
              </a:xfrm>
            </p:grpSpPr>
            <p:sp>
              <p:nvSpPr>
                <p:cNvPr id="1103939" name="Freeform 67"/>
                <p:cNvSpPr>
                  <a:spLocks noChangeAspect="1"/>
                </p:cNvSpPr>
                <p:nvPr/>
              </p:nvSpPr>
              <p:spPr bwMode="gray">
                <a:xfrm>
                  <a:off x="4613" y="3125"/>
                  <a:ext cx="54" cy="71"/>
                </a:xfrm>
                <a:custGeom>
                  <a:avLst/>
                  <a:gdLst/>
                  <a:ahLst/>
                  <a:cxnLst>
                    <a:cxn ang="0">
                      <a:pos x="0" y="63"/>
                    </a:cxn>
                    <a:cxn ang="0">
                      <a:pos x="7" y="102"/>
                    </a:cxn>
                    <a:cxn ang="0">
                      <a:pos x="33" y="106"/>
                    </a:cxn>
                    <a:cxn ang="0">
                      <a:pos x="52" y="88"/>
                    </a:cxn>
                    <a:cxn ang="0">
                      <a:pos x="33" y="52"/>
                    </a:cxn>
                    <a:cxn ang="0">
                      <a:pos x="71" y="20"/>
                    </a:cxn>
                    <a:cxn ang="0">
                      <a:pos x="82" y="0"/>
                    </a:cxn>
                    <a:cxn ang="0">
                      <a:pos x="29" y="6"/>
                    </a:cxn>
                    <a:cxn ang="0">
                      <a:pos x="16" y="15"/>
                    </a:cxn>
                    <a:cxn ang="0">
                      <a:pos x="0" y="63"/>
                    </a:cxn>
                  </a:cxnLst>
                  <a:rect l="0" t="0" r="r" b="b"/>
                  <a:pathLst>
                    <a:path w="82" h="106">
                      <a:moveTo>
                        <a:pt x="0" y="63"/>
                      </a:moveTo>
                      <a:lnTo>
                        <a:pt x="7" y="102"/>
                      </a:lnTo>
                      <a:lnTo>
                        <a:pt x="33" y="106"/>
                      </a:lnTo>
                      <a:lnTo>
                        <a:pt x="52" y="88"/>
                      </a:lnTo>
                      <a:lnTo>
                        <a:pt x="33" y="52"/>
                      </a:lnTo>
                      <a:lnTo>
                        <a:pt x="71" y="20"/>
                      </a:lnTo>
                      <a:lnTo>
                        <a:pt x="82" y="0"/>
                      </a:lnTo>
                      <a:lnTo>
                        <a:pt x="29" y="6"/>
                      </a:lnTo>
                      <a:lnTo>
                        <a:pt x="16" y="15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8000">
                    <a:alpha val="39999"/>
                  </a:srgbClr>
                </a:solid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hu-HU"/>
                </a:p>
              </p:txBody>
            </p:sp>
            <p:sp>
              <p:nvSpPr>
                <p:cNvPr id="1103940" name="Freeform 68"/>
                <p:cNvSpPr>
                  <a:spLocks noChangeAspect="1"/>
                </p:cNvSpPr>
                <p:nvPr/>
              </p:nvSpPr>
              <p:spPr bwMode="gray">
                <a:xfrm>
                  <a:off x="4489" y="3201"/>
                  <a:ext cx="83" cy="29"/>
                </a:xfrm>
                <a:custGeom>
                  <a:avLst/>
                  <a:gdLst/>
                  <a:ahLst/>
                  <a:cxnLst>
                    <a:cxn ang="0">
                      <a:pos x="0" y="12"/>
                    </a:cxn>
                    <a:cxn ang="0">
                      <a:pos x="9" y="0"/>
                    </a:cxn>
                    <a:cxn ang="0">
                      <a:pos x="96" y="12"/>
                    </a:cxn>
                    <a:cxn ang="0">
                      <a:pos x="123" y="26"/>
                    </a:cxn>
                    <a:cxn ang="0">
                      <a:pos x="124" y="42"/>
                    </a:cxn>
                    <a:cxn ang="0">
                      <a:pos x="21" y="21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124" h="42">
                      <a:moveTo>
                        <a:pt x="0" y="12"/>
                      </a:moveTo>
                      <a:lnTo>
                        <a:pt x="9" y="0"/>
                      </a:lnTo>
                      <a:lnTo>
                        <a:pt x="96" y="12"/>
                      </a:lnTo>
                      <a:lnTo>
                        <a:pt x="123" y="26"/>
                      </a:lnTo>
                      <a:lnTo>
                        <a:pt x="124" y="42"/>
                      </a:lnTo>
                      <a:lnTo>
                        <a:pt x="21" y="21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8000">
                    <a:alpha val="39999"/>
                  </a:srgbClr>
                </a:solid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hu-HU"/>
                </a:p>
              </p:txBody>
            </p:sp>
            <p:grpSp>
              <p:nvGrpSpPr>
                <p:cNvPr id="1103941" name="Group 69"/>
                <p:cNvGrpSpPr>
                  <a:grpSpLocks noChangeAspect="1"/>
                </p:cNvGrpSpPr>
                <p:nvPr/>
              </p:nvGrpSpPr>
              <p:grpSpPr bwMode="auto">
                <a:xfrm>
                  <a:off x="1999" y="2030"/>
                  <a:ext cx="3264" cy="1698"/>
                  <a:chOff x="1999" y="2030"/>
                  <a:chExt cx="3264" cy="1698"/>
                </a:xfrm>
              </p:grpSpPr>
              <p:sp>
                <p:nvSpPr>
                  <p:cNvPr id="1103942" name="Freeform 70"/>
                  <p:cNvSpPr>
                    <a:spLocks noChangeAspect="1"/>
                  </p:cNvSpPr>
                  <p:nvPr/>
                </p:nvSpPr>
                <p:spPr bwMode="gray">
                  <a:xfrm>
                    <a:off x="4848" y="3566"/>
                    <a:ext cx="31" cy="33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0" y="0"/>
                      </a:cxn>
                      <a:cxn ang="0">
                        <a:pos x="41" y="2"/>
                      </a:cxn>
                      <a:cxn ang="0">
                        <a:pos x="46" y="27"/>
                      </a:cxn>
                      <a:cxn ang="0">
                        <a:pos x="27" y="49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46" h="49">
                        <a:moveTo>
                          <a:pt x="0" y="9"/>
                        </a:moveTo>
                        <a:lnTo>
                          <a:pt x="0" y="0"/>
                        </a:lnTo>
                        <a:lnTo>
                          <a:pt x="41" y="2"/>
                        </a:lnTo>
                        <a:lnTo>
                          <a:pt x="46" y="27"/>
                        </a:lnTo>
                        <a:lnTo>
                          <a:pt x="27" y="49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008000">
                      <a:alpha val="39999"/>
                    </a:srgbClr>
                  </a:solidFill>
                  <a:ln w="317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hu-HU"/>
                  </a:p>
                </p:txBody>
              </p:sp>
              <p:sp>
                <p:nvSpPr>
                  <p:cNvPr id="1103943" name="Freeform 71"/>
                  <p:cNvSpPr>
                    <a:spLocks noChangeAspect="1"/>
                  </p:cNvSpPr>
                  <p:nvPr/>
                </p:nvSpPr>
                <p:spPr bwMode="gray">
                  <a:xfrm>
                    <a:off x="4848" y="3566"/>
                    <a:ext cx="31" cy="33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0" y="0"/>
                      </a:cxn>
                      <a:cxn ang="0">
                        <a:pos x="41" y="2"/>
                      </a:cxn>
                      <a:cxn ang="0">
                        <a:pos x="46" y="27"/>
                      </a:cxn>
                      <a:cxn ang="0">
                        <a:pos x="27" y="49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46" h="49">
                        <a:moveTo>
                          <a:pt x="0" y="9"/>
                        </a:moveTo>
                        <a:lnTo>
                          <a:pt x="0" y="0"/>
                        </a:lnTo>
                        <a:lnTo>
                          <a:pt x="41" y="2"/>
                        </a:lnTo>
                        <a:lnTo>
                          <a:pt x="46" y="27"/>
                        </a:lnTo>
                        <a:lnTo>
                          <a:pt x="27" y="49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solidFill>
                    <a:srgbClr val="008000">
                      <a:alpha val="39999"/>
                    </a:srgbClr>
                  </a:solidFill>
                  <a:ln w="317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hu-HU"/>
                  </a:p>
                </p:txBody>
              </p:sp>
              <p:grpSp>
                <p:nvGrpSpPr>
                  <p:cNvPr id="1103944" name="Group 7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99" y="2030"/>
                    <a:ext cx="3264" cy="1698"/>
                    <a:chOff x="1999" y="2030"/>
                    <a:chExt cx="3264" cy="1698"/>
                  </a:xfrm>
                </p:grpSpPr>
                <p:sp>
                  <p:nvSpPr>
                    <p:cNvPr id="1103945" name="Freeform 73"/>
                    <p:cNvSpPr>
                      <a:spLocks noChangeAspect="1"/>
                    </p:cNvSpPr>
                    <p:nvPr/>
                  </p:nvSpPr>
                  <p:spPr bwMode="gray">
                    <a:xfrm>
                      <a:off x="4804" y="2661"/>
                      <a:ext cx="54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9" y="54"/>
                        </a:cxn>
                        <a:cxn ang="0">
                          <a:pos x="46" y="64"/>
                        </a:cxn>
                        <a:cxn ang="0">
                          <a:pos x="80" y="38"/>
                        </a:cxn>
                        <a:cxn ang="0">
                          <a:pos x="75" y="21"/>
                        </a:cxn>
                        <a:cxn ang="0">
                          <a:pos x="29" y="0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80" h="64">
                          <a:moveTo>
                            <a:pt x="0" y="54"/>
                          </a:moveTo>
                          <a:lnTo>
                            <a:pt x="9" y="54"/>
                          </a:lnTo>
                          <a:lnTo>
                            <a:pt x="46" y="64"/>
                          </a:lnTo>
                          <a:lnTo>
                            <a:pt x="80" y="38"/>
                          </a:lnTo>
                          <a:lnTo>
                            <a:pt x="75" y="21"/>
                          </a:lnTo>
                          <a:lnTo>
                            <a:pt x="29" y="0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rgbClr val="008000">
                        <a:alpha val="39999"/>
                      </a:srgbClr>
                    </a:solidFill>
                    <a:ln w="31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hu-HU"/>
                    </a:p>
                  </p:txBody>
                </p:sp>
                <p:grpSp>
                  <p:nvGrpSpPr>
                    <p:cNvPr id="1103946" name="Group 7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999" y="2030"/>
                      <a:ext cx="3264" cy="1698"/>
                      <a:chOff x="1999" y="2030"/>
                      <a:chExt cx="3264" cy="1698"/>
                    </a:xfrm>
                  </p:grpSpPr>
                  <p:sp>
                    <p:nvSpPr>
                      <p:cNvPr id="1103947" name="Freeform 75"/>
                      <p:cNvSpPr>
                        <a:spLocks noChangeAspect="1"/>
                      </p:cNvSpPr>
                      <p:nvPr/>
                    </p:nvSpPr>
                    <p:spPr bwMode="gray">
                      <a:xfrm>
                        <a:off x="3603" y="2711"/>
                        <a:ext cx="15" cy="2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7"/>
                          </a:cxn>
                          <a:cxn ang="0">
                            <a:pos x="4" y="37"/>
                          </a:cxn>
                          <a:cxn ang="0">
                            <a:pos x="12" y="41"/>
                          </a:cxn>
                          <a:cxn ang="0">
                            <a:pos x="21" y="16"/>
                          </a:cxn>
                          <a:cxn ang="0">
                            <a:pos x="13" y="0"/>
                          </a:cxn>
                          <a:cxn ang="0">
                            <a:pos x="0" y="7"/>
                          </a:cxn>
                        </a:cxnLst>
                        <a:rect l="0" t="0" r="r" b="b"/>
                        <a:pathLst>
                          <a:path w="21" h="41">
                            <a:moveTo>
                              <a:pt x="0" y="7"/>
                            </a:moveTo>
                            <a:lnTo>
                              <a:pt x="4" y="37"/>
                            </a:lnTo>
                            <a:lnTo>
                              <a:pt x="12" y="41"/>
                            </a:lnTo>
                            <a:lnTo>
                              <a:pt x="21" y="16"/>
                            </a:lnTo>
                            <a:lnTo>
                              <a:pt x="13" y="0"/>
                            </a:lnTo>
                            <a:lnTo>
                              <a:pt x="0" y="7"/>
                            </a:lnTo>
                            <a:close/>
                          </a:path>
                        </a:pathLst>
                      </a:custGeom>
                      <a:solidFill>
                        <a:srgbClr val="008000">
                          <a:alpha val="39999"/>
                        </a:srgbClr>
                      </a:solidFill>
                      <a:ln w="317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hu-HU"/>
                      </a:p>
                    </p:txBody>
                  </p:sp>
                  <p:sp>
                    <p:nvSpPr>
                      <p:cNvPr id="1103948" name="Freeform 76"/>
                      <p:cNvSpPr>
                        <a:spLocks noChangeAspect="1"/>
                      </p:cNvSpPr>
                      <p:nvPr/>
                    </p:nvSpPr>
                    <p:spPr bwMode="gray">
                      <a:xfrm>
                        <a:off x="3642" y="2745"/>
                        <a:ext cx="27" cy="1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8"/>
                          </a:cxn>
                          <a:cxn ang="0">
                            <a:pos x="36" y="27"/>
                          </a:cxn>
                          <a:cxn ang="0">
                            <a:pos x="41" y="0"/>
                          </a:cxn>
                          <a:cxn ang="0">
                            <a:pos x="0" y="8"/>
                          </a:cxn>
                        </a:cxnLst>
                        <a:rect l="0" t="0" r="r" b="b"/>
                        <a:pathLst>
                          <a:path w="41" h="27">
                            <a:moveTo>
                              <a:pt x="0" y="8"/>
                            </a:moveTo>
                            <a:lnTo>
                              <a:pt x="36" y="27"/>
                            </a:lnTo>
                            <a:lnTo>
                              <a:pt x="41" y="0"/>
                            </a:lnTo>
                            <a:lnTo>
                              <a:pt x="0" y="8"/>
                            </a:lnTo>
                            <a:close/>
                          </a:path>
                        </a:pathLst>
                      </a:custGeom>
                      <a:solidFill>
                        <a:srgbClr val="008000">
                          <a:alpha val="39999"/>
                        </a:srgbClr>
                      </a:solidFill>
                      <a:ln w="317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hu-HU"/>
                      </a:p>
                    </p:txBody>
                  </p:sp>
                  <p:grpSp>
                    <p:nvGrpSpPr>
                      <p:cNvPr id="1103949" name="Group 77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1999" y="2030"/>
                        <a:ext cx="3264" cy="1698"/>
                        <a:chOff x="1999" y="2030"/>
                        <a:chExt cx="3264" cy="1698"/>
                      </a:xfrm>
                    </p:grpSpPr>
                    <p:sp>
                      <p:nvSpPr>
                        <p:cNvPr id="1103950" name="Freeform 78"/>
                        <p:cNvSpPr>
                          <a:spLocks noChangeAspect="1"/>
                        </p:cNvSpPr>
                        <p:nvPr/>
                      </p:nvSpPr>
                      <p:spPr bwMode="gray">
                        <a:xfrm>
                          <a:off x="3475" y="2489"/>
                          <a:ext cx="70" cy="117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39"/>
                            </a:cxn>
                            <a:cxn ang="0">
                              <a:pos x="16" y="2"/>
                            </a:cxn>
                            <a:cxn ang="0">
                              <a:pos x="38" y="0"/>
                            </a:cxn>
                            <a:cxn ang="0">
                              <a:pos x="24" y="21"/>
                            </a:cxn>
                            <a:cxn ang="0">
                              <a:pos x="56" y="24"/>
                            </a:cxn>
                            <a:cxn ang="0">
                              <a:pos x="38" y="54"/>
                            </a:cxn>
                            <a:cxn ang="0">
                              <a:pos x="59" y="64"/>
                            </a:cxn>
                            <a:cxn ang="0">
                              <a:pos x="84" y="99"/>
                            </a:cxn>
                            <a:cxn ang="0">
                              <a:pos x="82" y="118"/>
                            </a:cxn>
                            <a:cxn ang="0">
                              <a:pos x="104" y="120"/>
                            </a:cxn>
                            <a:cxn ang="0">
                              <a:pos x="100" y="150"/>
                            </a:cxn>
                            <a:cxn ang="0">
                              <a:pos x="6" y="174"/>
                            </a:cxn>
                            <a:cxn ang="0">
                              <a:pos x="34" y="147"/>
                            </a:cxn>
                            <a:cxn ang="0">
                              <a:pos x="10" y="136"/>
                            </a:cxn>
                            <a:cxn ang="0">
                              <a:pos x="17" y="118"/>
                            </a:cxn>
                            <a:cxn ang="0">
                              <a:pos x="42" y="106"/>
                            </a:cxn>
                            <a:cxn ang="0">
                              <a:pos x="39" y="75"/>
                            </a:cxn>
                            <a:cxn ang="0">
                              <a:pos x="14" y="81"/>
                            </a:cxn>
                            <a:cxn ang="0">
                              <a:pos x="10" y="41"/>
                            </a:cxn>
                            <a:cxn ang="0">
                              <a:pos x="0" y="39"/>
                            </a:cxn>
                          </a:cxnLst>
                          <a:rect l="0" t="0" r="r" b="b"/>
                          <a:pathLst>
                            <a:path w="104" h="174">
                              <a:moveTo>
                                <a:pt x="0" y="39"/>
                              </a:moveTo>
                              <a:lnTo>
                                <a:pt x="16" y="2"/>
                              </a:lnTo>
                              <a:lnTo>
                                <a:pt x="38" y="0"/>
                              </a:lnTo>
                              <a:lnTo>
                                <a:pt x="24" y="21"/>
                              </a:lnTo>
                              <a:lnTo>
                                <a:pt x="56" y="24"/>
                              </a:lnTo>
                              <a:lnTo>
                                <a:pt x="38" y="54"/>
                              </a:lnTo>
                              <a:lnTo>
                                <a:pt x="59" y="64"/>
                              </a:lnTo>
                              <a:lnTo>
                                <a:pt x="84" y="99"/>
                              </a:lnTo>
                              <a:lnTo>
                                <a:pt x="82" y="118"/>
                              </a:lnTo>
                              <a:lnTo>
                                <a:pt x="104" y="120"/>
                              </a:lnTo>
                              <a:lnTo>
                                <a:pt x="100" y="150"/>
                              </a:lnTo>
                              <a:lnTo>
                                <a:pt x="6" y="174"/>
                              </a:lnTo>
                              <a:lnTo>
                                <a:pt x="34" y="147"/>
                              </a:lnTo>
                              <a:lnTo>
                                <a:pt x="10" y="136"/>
                              </a:lnTo>
                              <a:lnTo>
                                <a:pt x="17" y="118"/>
                              </a:lnTo>
                              <a:lnTo>
                                <a:pt x="42" y="106"/>
                              </a:lnTo>
                              <a:lnTo>
                                <a:pt x="39" y="75"/>
                              </a:lnTo>
                              <a:lnTo>
                                <a:pt x="14" y="81"/>
                              </a:lnTo>
                              <a:lnTo>
                                <a:pt x="10" y="41"/>
                              </a:lnTo>
                              <a:lnTo>
                                <a:pt x="0" y="39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8000">
                            <a:alpha val="39999"/>
                          </a:srgbClr>
                        </a:solidFill>
                        <a:ln w="317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hu-HU"/>
                        </a:p>
                      </p:txBody>
                    </p:sp>
                    <p:sp>
                      <p:nvSpPr>
                        <p:cNvPr id="1103951" name="Freeform 79"/>
                        <p:cNvSpPr>
                          <a:spLocks noChangeAspect="1"/>
                        </p:cNvSpPr>
                        <p:nvPr/>
                      </p:nvSpPr>
                      <p:spPr bwMode="gray">
                        <a:xfrm>
                          <a:off x="3438" y="2535"/>
                          <a:ext cx="41" cy="4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5" y="67"/>
                            </a:cxn>
                            <a:cxn ang="0">
                              <a:pos x="51" y="63"/>
                            </a:cxn>
                            <a:cxn ang="0">
                              <a:pos x="61" y="17"/>
                            </a:cxn>
                            <a:cxn ang="0">
                              <a:pos x="38" y="0"/>
                            </a:cxn>
                            <a:cxn ang="0">
                              <a:pos x="0" y="27"/>
                            </a:cxn>
                            <a:cxn ang="0">
                              <a:pos x="15" y="44"/>
                            </a:cxn>
                            <a:cxn ang="0">
                              <a:pos x="5" y="67"/>
                            </a:cxn>
                          </a:cxnLst>
                          <a:rect l="0" t="0" r="r" b="b"/>
                          <a:pathLst>
                            <a:path w="61" h="67">
                              <a:moveTo>
                                <a:pt x="5" y="67"/>
                              </a:moveTo>
                              <a:lnTo>
                                <a:pt x="51" y="63"/>
                              </a:lnTo>
                              <a:lnTo>
                                <a:pt x="61" y="17"/>
                              </a:lnTo>
                              <a:lnTo>
                                <a:pt x="38" y="0"/>
                              </a:lnTo>
                              <a:lnTo>
                                <a:pt x="0" y="27"/>
                              </a:lnTo>
                              <a:lnTo>
                                <a:pt x="15" y="44"/>
                              </a:lnTo>
                              <a:lnTo>
                                <a:pt x="5" y="67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8000">
                            <a:alpha val="39999"/>
                          </a:srgbClr>
                        </a:solidFill>
                        <a:ln w="317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hu-HU"/>
                        </a:p>
                      </p:txBody>
                    </p:sp>
                    <p:sp>
                      <p:nvSpPr>
                        <p:cNvPr id="1103952" name="Freeform 80"/>
                        <p:cNvSpPr>
                          <a:spLocks noChangeAspect="1"/>
                        </p:cNvSpPr>
                        <p:nvPr/>
                      </p:nvSpPr>
                      <p:spPr bwMode="gray">
                        <a:xfrm>
                          <a:off x="3307" y="2368"/>
                          <a:ext cx="100" cy="5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26"/>
                            </a:cxn>
                            <a:cxn ang="0">
                              <a:pos x="18" y="0"/>
                            </a:cxn>
                            <a:cxn ang="0">
                              <a:pos x="43" y="30"/>
                            </a:cxn>
                            <a:cxn ang="0">
                              <a:pos x="83" y="8"/>
                            </a:cxn>
                            <a:cxn ang="0">
                              <a:pos x="133" y="3"/>
                            </a:cxn>
                            <a:cxn ang="0">
                              <a:pos x="147" y="34"/>
                            </a:cxn>
                            <a:cxn ang="0">
                              <a:pos x="72" y="74"/>
                            </a:cxn>
                            <a:cxn ang="0">
                              <a:pos x="26" y="65"/>
                            </a:cxn>
                            <a:cxn ang="0">
                              <a:pos x="0" y="26"/>
                            </a:cxn>
                          </a:cxnLst>
                          <a:rect l="0" t="0" r="r" b="b"/>
                          <a:pathLst>
                            <a:path w="147" h="74">
                              <a:moveTo>
                                <a:pt x="0" y="26"/>
                              </a:moveTo>
                              <a:lnTo>
                                <a:pt x="18" y="0"/>
                              </a:lnTo>
                              <a:lnTo>
                                <a:pt x="43" y="30"/>
                              </a:lnTo>
                              <a:lnTo>
                                <a:pt x="83" y="8"/>
                              </a:lnTo>
                              <a:lnTo>
                                <a:pt x="133" y="3"/>
                              </a:lnTo>
                              <a:lnTo>
                                <a:pt x="147" y="34"/>
                              </a:lnTo>
                              <a:lnTo>
                                <a:pt x="72" y="74"/>
                              </a:lnTo>
                              <a:lnTo>
                                <a:pt x="26" y="65"/>
                              </a:lnTo>
                              <a:lnTo>
                                <a:pt x="0" y="26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008000">
                            <a:alpha val="39999"/>
                          </a:srgbClr>
                        </a:solidFill>
                        <a:ln w="317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hu-HU"/>
                        </a:p>
                      </p:txBody>
                    </p:sp>
                    <p:grpSp>
                      <p:nvGrpSpPr>
                        <p:cNvPr id="1103953" name="Group 81"/>
                        <p:cNvGrpSpPr>
                          <a:grpSpLocks noChangeAspect="1"/>
                        </p:cNvGrpSpPr>
                        <p:nvPr/>
                      </p:nvGrpSpPr>
                      <p:grpSpPr bwMode="auto">
                        <a:xfrm>
                          <a:off x="1999" y="2030"/>
                          <a:ext cx="3264" cy="1698"/>
                          <a:chOff x="1999" y="2030"/>
                          <a:chExt cx="3264" cy="1698"/>
                        </a:xfrm>
                      </p:grpSpPr>
                      <p:sp>
                        <p:nvSpPr>
                          <p:cNvPr id="1103954" name="Freeform 82"/>
                          <p:cNvSpPr>
                            <a:spLocks noChangeAspect="1"/>
                          </p:cNvSpPr>
                          <p:nvPr/>
                        </p:nvSpPr>
                        <p:spPr bwMode="gray">
                          <a:xfrm>
                            <a:off x="2988" y="2585"/>
                            <a:ext cx="61" cy="59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0" y="71"/>
                              </a:cxn>
                              <a:cxn ang="0">
                                <a:pos x="37" y="7"/>
                              </a:cxn>
                              <a:cxn ang="0">
                                <a:pos x="54" y="0"/>
                              </a:cxn>
                              <a:cxn ang="0">
                                <a:pos x="46" y="29"/>
                              </a:cxn>
                              <a:cxn ang="0">
                                <a:pos x="56" y="46"/>
                              </a:cxn>
                              <a:cxn ang="0">
                                <a:pos x="79" y="44"/>
                              </a:cxn>
                              <a:cxn ang="0">
                                <a:pos x="88" y="65"/>
                              </a:cxn>
                              <a:cxn ang="0">
                                <a:pos x="91" y="78"/>
                              </a:cxn>
                              <a:cxn ang="0">
                                <a:pos x="72" y="88"/>
                              </a:cxn>
                              <a:cxn ang="0">
                                <a:pos x="72" y="70"/>
                              </a:cxn>
                              <a:cxn ang="0">
                                <a:pos x="43" y="77"/>
                              </a:cxn>
                              <a:cxn ang="0">
                                <a:pos x="0" y="71"/>
                              </a:cxn>
                            </a:cxnLst>
                            <a:rect l="0" t="0" r="r" b="b"/>
                            <a:pathLst>
                              <a:path w="91" h="88">
                                <a:moveTo>
                                  <a:pt x="0" y="71"/>
                                </a:moveTo>
                                <a:lnTo>
                                  <a:pt x="37" y="7"/>
                                </a:lnTo>
                                <a:lnTo>
                                  <a:pt x="54" y="0"/>
                                </a:lnTo>
                                <a:lnTo>
                                  <a:pt x="46" y="29"/>
                                </a:lnTo>
                                <a:lnTo>
                                  <a:pt x="56" y="46"/>
                                </a:lnTo>
                                <a:lnTo>
                                  <a:pt x="79" y="44"/>
                                </a:lnTo>
                                <a:lnTo>
                                  <a:pt x="88" y="65"/>
                                </a:lnTo>
                                <a:lnTo>
                                  <a:pt x="91" y="78"/>
                                </a:lnTo>
                                <a:lnTo>
                                  <a:pt x="72" y="88"/>
                                </a:lnTo>
                                <a:lnTo>
                                  <a:pt x="72" y="70"/>
                                </a:lnTo>
                                <a:lnTo>
                                  <a:pt x="43" y="77"/>
                                </a:lnTo>
                                <a:lnTo>
                                  <a:pt x="0" y="71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008000">
                              <a:alpha val="39999"/>
                            </a:srgbClr>
                          </a:solidFill>
                          <a:ln w="3175" cap="flat" cmpd="sng">
                            <a:solidFill>
                              <a:srgbClr val="00000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/>
                          <a:lstStyle/>
                          <a:p>
                            <a:endParaRPr lang="hu-HU"/>
                          </a:p>
                        </p:txBody>
                      </p:sp>
                      <p:grpSp>
                        <p:nvGrpSpPr>
                          <p:cNvPr id="1103955" name="Group 83"/>
                          <p:cNvGrpSpPr>
                            <a:grpSpLocks noChangeAspect="1"/>
                          </p:cNvGrpSpPr>
                          <p:nvPr/>
                        </p:nvGrpSpPr>
                        <p:grpSpPr bwMode="auto">
                          <a:xfrm>
                            <a:off x="1999" y="2030"/>
                            <a:ext cx="3264" cy="1698"/>
                            <a:chOff x="1999" y="2030"/>
                            <a:chExt cx="3264" cy="1698"/>
                          </a:xfrm>
                        </p:grpSpPr>
                        <p:sp>
                          <p:nvSpPr>
                            <p:cNvPr id="1103956" name="Freeform 84"/>
                            <p:cNvSpPr>
                              <a:spLocks noChangeAspect="1"/>
                            </p:cNvSpPr>
                            <p:nvPr/>
                          </p:nvSpPr>
                          <p:spPr bwMode="gray">
                            <a:xfrm>
                              <a:off x="5045" y="3566"/>
                              <a:ext cx="70" cy="7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92"/>
                                </a:cxn>
                                <a:cxn ang="0">
                                  <a:pos x="25" y="59"/>
                                </a:cxn>
                                <a:cxn ang="0">
                                  <a:pos x="60" y="35"/>
                                </a:cxn>
                                <a:cxn ang="0">
                                  <a:pos x="79" y="0"/>
                                </a:cxn>
                                <a:cxn ang="0">
                                  <a:pos x="104" y="18"/>
                                </a:cxn>
                                <a:cxn ang="0">
                                  <a:pos x="88" y="55"/>
                                </a:cxn>
                                <a:cxn ang="0">
                                  <a:pos x="67" y="58"/>
                                </a:cxn>
                                <a:cxn ang="0">
                                  <a:pos x="34" y="105"/>
                                </a:cxn>
                                <a:cxn ang="0">
                                  <a:pos x="0" y="92"/>
                                </a:cxn>
                              </a:cxnLst>
                              <a:rect l="0" t="0" r="r" b="b"/>
                              <a:pathLst>
                                <a:path w="104" h="105">
                                  <a:moveTo>
                                    <a:pt x="0" y="92"/>
                                  </a:moveTo>
                                  <a:lnTo>
                                    <a:pt x="25" y="59"/>
                                  </a:lnTo>
                                  <a:lnTo>
                                    <a:pt x="60" y="35"/>
                                  </a:lnTo>
                                  <a:lnTo>
                                    <a:pt x="79" y="0"/>
                                  </a:lnTo>
                                  <a:lnTo>
                                    <a:pt x="104" y="18"/>
                                  </a:lnTo>
                                  <a:lnTo>
                                    <a:pt x="88" y="55"/>
                                  </a:lnTo>
                                  <a:lnTo>
                                    <a:pt x="67" y="58"/>
                                  </a:lnTo>
                                  <a:lnTo>
                                    <a:pt x="34" y="105"/>
                                  </a:lnTo>
                                  <a:lnTo>
                                    <a:pt x="0" y="92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008000">
                                <a:alpha val="39999"/>
                              </a:srgbClr>
                            </a:solidFill>
                            <a:ln w="3175" cap="flat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hu-HU"/>
                            </a:p>
                          </p:txBody>
                        </p:sp>
                        <p:sp>
                          <p:nvSpPr>
                            <p:cNvPr id="1103957" name="Freeform 85"/>
                            <p:cNvSpPr>
                              <a:spLocks noChangeAspect="1"/>
                            </p:cNvSpPr>
                            <p:nvPr/>
                          </p:nvSpPr>
                          <p:spPr bwMode="gray">
                            <a:xfrm>
                              <a:off x="3628" y="2108"/>
                              <a:ext cx="96" cy="77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15"/>
                                </a:cxn>
                                <a:cxn ang="0">
                                  <a:pos x="2" y="28"/>
                                </a:cxn>
                                <a:cxn ang="0">
                                  <a:pos x="27" y="64"/>
                                </a:cxn>
                                <a:cxn ang="0">
                                  <a:pos x="66" y="54"/>
                                </a:cxn>
                                <a:cxn ang="0">
                                  <a:pos x="40" y="69"/>
                                </a:cxn>
                                <a:cxn ang="0">
                                  <a:pos x="71" y="86"/>
                                </a:cxn>
                                <a:cxn ang="0">
                                  <a:pos x="44" y="90"/>
                                </a:cxn>
                                <a:cxn ang="0">
                                  <a:pos x="86" y="114"/>
                                </a:cxn>
                                <a:cxn ang="0">
                                  <a:pos x="144" y="41"/>
                                </a:cxn>
                                <a:cxn ang="0">
                                  <a:pos x="75" y="0"/>
                                </a:cxn>
                                <a:cxn ang="0">
                                  <a:pos x="78" y="40"/>
                                </a:cxn>
                                <a:cxn ang="0">
                                  <a:pos x="49" y="10"/>
                                </a:cxn>
                                <a:cxn ang="0">
                                  <a:pos x="0" y="15"/>
                                </a:cxn>
                              </a:cxnLst>
                              <a:rect l="0" t="0" r="r" b="b"/>
                              <a:pathLst>
                                <a:path w="144" h="114">
                                  <a:moveTo>
                                    <a:pt x="0" y="15"/>
                                  </a:moveTo>
                                  <a:lnTo>
                                    <a:pt x="2" y="28"/>
                                  </a:lnTo>
                                  <a:lnTo>
                                    <a:pt x="27" y="64"/>
                                  </a:lnTo>
                                  <a:lnTo>
                                    <a:pt x="66" y="54"/>
                                  </a:lnTo>
                                  <a:lnTo>
                                    <a:pt x="40" y="69"/>
                                  </a:lnTo>
                                  <a:lnTo>
                                    <a:pt x="71" y="86"/>
                                  </a:lnTo>
                                  <a:lnTo>
                                    <a:pt x="44" y="90"/>
                                  </a:lnTo>
                                  <a:lnTo>
                                    <a:pt x="86" y="114"/>
                                  </a:lnTo>
                                  <a:lnTo>
                                    <a:pt x="144" y="41"/>
                                  </a:lnTo>
                                  <a:lnTo>
                                    <a:pt x="75" y="0"/>
                                  </a:lnTo>
                                  <a:lnTo>
                                    <a:pt x="78" y="40"/>
                                  </a:lnTo>
                                  <a:lnTo>
                                    <a:pt x="49" y="10"/>
                                  </a:lnTo>
                                  <a:lnTo>
                                    <a:pt x="0" y="15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008000">
                                <a:alpha val="39999"/>
                              </a:srgbClr>
                            </a:solidFill>
                            <a:ln w="3175" cap="flat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hu-HU"/>
                            </a:p>
                          </p:txBody>
                        </p:sp>
                        <p:sp>
                          <p:nvSpPr>
                            <p:cNvPr id="1103958" name="Freeform 86"/>
                            <p:cNvSpPr>
                              <a:spLocks noChangeAspect="1"/>
                            </p:cNvSpPr>
                            <p:nvPr/>
                          </p:nvSpPr>
                          <p:spPr bwMode="gray">
                            <a:xfrm>
                              <a:off x="3695" y="2100"/>
                              <a:ext cx="82" cy="2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20"/>
                                </a:cxn>
                                <a:cxn ang="0">
                                  <a:pos x="22" y="32"/>
                                </a:cxn>
                                <a:cxn ang="0">
                                  <a:pos x="70" y="44"/>
                                </a:cxn>
                                <a:cxn ang="0">
                                  <a:pos x="123" y="20"/>
                                </a:cxn>
                                <a:cxn ang="0">
                                  <a:pos x="91" y="4"/>
                                </a:cxn>
                                <a:cxn ang="0">
                                  <a:pos x="57" y="19"/>
                                </a:cxn>
                                <a:cxn ang="0">
                                  <a:pos x="22" y="0"/>
                                </a:cxn>
                                <a:cxn ang="0">
                                  <a:pos x="0" y="20"/>
                                </a:cxn>
                              </a:cxnLst>
                              <a:rect l="0" t="0" r="r" b="b"/>
                              <a:pathLst>
                                <a:path w="123" h="44">
                                  <a:moveTo>
                                    <a:pt x="0" y="20"/>
                                  </a:moveTo>
                                  <a:lnTo>
                                    <a:pt x="22" y="32"/>
                                  </a:lnTo>
                                  <a:lnTo>
                                    <a:pt x="70" y="44"/>
                                  </a:lnTo>
                                  <a:lnTo>
                                    <a:pt x="123" y="20"/>
                                  </a:lnTo>
                                  <a:lnTo>
                                    <a:pt x="91" y="4"/>
                                  </a:lnTo>
                                  <a:lnTo>
                                    <a:pt x="57" y="19"/>
                                  </a:lnTo>
                                  <a:lnTo>
                                    <a:pt x="22" y="0"/>
                                  </a:lnTo>
                                  <a:lnTo>
                                    <a:pt x="0" y="2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008000">
                                <a:alpha val="39999"/>
                              </a:srgbClr>
                            </a:solidFill>
                            <a:ln w="3175" cap="flat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hu-HU"/>
                            </a:p>
                          </p:txBody>
                        </p:sp>
                        <p:sp>
                          <p:nvSpPr>
                            <p:cNvPr id="1103959" name="Freeform 87"/>
                            <p:cNvSpPr>
                              <a:spLocks noChangeAspect="1"/>
                            </p:cNvSpPr>
                            <p:nvPr/>
                          </p:nvSpPr>
                          <p:spPr bwMode="gray">
                            <a:xfrm>
                              <a:off x="3718" y="2148"/>
                              <a:ext cx="37" cy="2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26"/>
                                </a:cxn>
                                <a:cxn ang="0">
                                  <a:pos x="6" y="9"/>
                                </a:cxn>
                                <a:cxn ang="0">
                                  <a:pos x="29" y="0"/>
                                </a:cxn>
                                <a:cxn ang="0">
                                  <a:pos x="57" y="16"/>
                                </a:cxn>
                                <a:cxn ang="0">
                                  <a:pos x="24" y="31"/>
                                </a:cxn>
                                <a:cxn ang="0">
                                  <a:pos x="0" y="26"/>
                                </a:cxn>
                              </a:cxnLst>
                              <a:rect l="0" t="0" r="r" b="b"/>
                              <a:pathLst>
                                <a:path w="57" h="31">
                                  <a:moveTo>
                                    <a:pt x="0" y="26"/>
                                  </a:moveTo>
                                  <a:lnTo>
                                    <a:pt x="6" y="9"/>
                                  </a:lnTo>
                                  <a:lnTo>
                                    <a:pt x="29" y="0"/>
                                  </a:lnTo>
                                  <a:lnTo>
                                    <a:pt x="57" y="16"/>
                                  </a:lnTo>
                                  <a:lnTo>
                                    <a:pt x="24" y="31"/>
                                  </a:lnTo>
                                  <a:lnTo>
                                    <a:pt x="0" y="26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008000">
                                <a:alpha val="39999"/>
                              </a:srgbClr>
                            </a:solidFill>
                            <a:ln w="3175" cap="flat" cmpd="sng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/>
                            <a:lstStyle/>
                            <a:p>
                              <a:endParaRPr lang="hu-HU"/>
                            </a:p>
                          </p:txBody>
                        </p:sp>
                        <p:grpSp>
                          <p:nvGrpSpPr>
                            <p:cNvPr id="1103960" name="Group 88"/>
                            <p:cNvGrpSpPr>
                              <a:grpSpLocks noChangeAspect="1"/>
                            </p:cNvGrpSpPr>
                            <p:nvPr/>
                          </p:nvGrpSpPr>
                          <p:grpSpPr bwMode="auto">
                            <a:xfrm>
                              <a:off x="1999" y="2030"/>
                              <a:ext cx="3264" cy="1698"/>
                              <a:chOff x="1999" y="2030"/>
                              <a:chExt cx="3264" cy="1698"/>
                            </a:xfrm>
                          </p:grpSpPr>
                          <p:sp>
                            <p:nvSpPr>
                              <p:cNvPr id="1103961" name="Freeform 89"/>
                              <p:cNvSpPr>
                                <a:spLocks noChangeAspect="1"/>
                              </p:cNvSpPr>
                              <p:nvPr/>
                            </p:nvSpPr>
                            <p:spPr bwMode="gray">
                              <a:xfrm>
                                <a:off x="3446" y="2162"/>
                                <a:ext cx="1817" cy="965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705" y="1217"/>
                                  </a:cxn>
                                  <a:cxn ang="0">
                                    <a:pos x="935" y="1123"/>
                                  </a:cxn>
                                  <a:cxn ang="0">
                                    <a:pos x="781" y="1028"/>
                                  </a:cxn>
                                  <a:cxn ang="0">
                                    <a:pos x="1026" y="1078"/>
                                  </a:cxn>
                                  <a:cxn ang="0">
                                    <a:pos x="1172" y="1339"/>
                                  </a:cxn>
                                  <a:cxn ang="0">
                                    <a:pos x="1365" y="1121"/>
                                  </a:cxn>
                                  <a:cxn ang="0">
                                    <a:pos x="1484" y="1363"/>
                                  </a:cxn>
                                  <a:cxn ang="0">
                                    <a:pos x="1488" y="1350"/>
                                  </a:cxn>
                                  <a:cxn ang="0">
                                    <a:pos x="1605" y="1288"/>
                                  </a:cxn>
                                  <a:cxn ang="0">
                                    <a:pos x="1655" y="1132"/>
                                  </a:cxn>
                                  <a:cxn ang="0">
                                    <a:pos x="1763" y="880"/>
                                  </a:cxn>
                                  <a:cxn ang="0">
                                    <a:pos x="1826" y="848"/>
                                  </a:cxn>
                                  <a:cxn ang="0">
                                    <a:pos x="1912" y="780"/>
                                  </a:cxn>
                                  <a:cxn ang="0">
                                    <a:pos x="1957" y="566"/>
                                  </a:cxn>
                                  <a:cxn ang="0">
                                    <a:pos x="2296" y="414"/>
                                  </a:cxn>
                                  <a:cxn ang="0">
                                    <a:pos x="2249" y="643"/>
                                  </a:cxn>
                                  <a:cxn ang="0">
                                    <a:pos x="2429" y="458"/>
                                  </a:cxn>
                                  <a:cxn ang="0">
                                    <a:pos x="2665" y="356"/>
                                  </a:cxn>
                                  <a:cxn ang="0">
                                    <a:pos x="2427" y="250"/>
                                  </a:cxn>
                                  <a:cxn ang="0">
                                    <a:pos x="2148" y="161"/>
                                  </a:cxn>
                                  <a:cxn ang="0">
                                    <a:pos x="1879" y="137"/>
                                  </a:cxn>
                                  <a:cxn ang="0">
                                    <a:pos x="1566" y="133"/>
                                  </a:cxn>
                                  <a:cxn ang="0">
                                    <a:pos x="1577" y="23"/>
                                  </a:cxn>
                                  <a:cxn ang="0">
                                    <a:pos x="1300" y="115"/>
                                  </a:cxn>
                                  <a:cxn ang="0">
                                    <a:pos x="1186" y="195"/>
                                  </a:cxn>
                                  <a:cxn ang="0">
                                    <a:pos x="1115" y="278"/>
                                  </a:cxn>
                                  <a:cxn ang="0">
                                    <a:pos x="1051" y="265"/>
                                  </a:cxn>
                                  <a:cxn ang="0">
                                    <a:pos x="855" y="248"/>
                                  </a:cxn>
                                  <a:cxn ang="0">
                                    <a:pos x="666" y="329"/>
                                  </a:cxn>
                                  <a:cxn ang="0">
                                    <a:pos x="598" y="324"/>
                                  </a:cxn>
                                  <a:cxn ang="0">
                                    <a:pos x="558" y="221"/>
                                  </a:cxn>
                                  <a:cxn ang="0">
                                    <a:pos x="440" y="221"/>
                                  </a:cxn>
                                  <a:cxn ang="0">
                                    <a:pos x="338" y="269"/>
                                  </a:cxn>
                                  <a:cxn ang="0">
                                    <a:pos x="196" y="436"/>
                                  </a:cxn>
                                  <a:cxn ang="0">
                                    <a:pos x="300" y="530"/>
                                  </a:cxn>
                                  <a:cxn ang="0">
                                    <a:pos x="381" y="458"/>
                                  </a:cxn>
                                  <a:cxn ang="0">
                                    <a:pos x="450" y="322"/>
                                  </a:cxn>
                                  <a:cxn ang="0">
                                    <a:pos x="502" y="444"/>
                                  </a:cxn>
                                  <a:cxn ang="0">
                                    <a:pos x="411" y="524"/>
                                  </a:cxn>
                                  <a:cxn ang="0">
                                    <a:pos x="296" y="572"/>
                                  </a:cxn>
                                  <a:cxn ang="0">
                                    <a:pos x="240" y="522"/>
                                  </a:cxn>
                                  <a:cxn ang="0">
                                    <a:pos x="194" y="627"/>
                                  </a:cxn>
                                  <a:cxn ang="0">
                                    <a:pos x="65" y="687"/>
                                  </a:cxn>
                                  <a:cxn ang="0">
                                    <a:pos x="104" y="781"/>
                                  </a:cxn>
                                  <a:cxn ang="0">
                                    <a:pos x="29" y="889"/>
                                  </a:cxn>
                                  <a:cxn ang="0">
                                    <a:pos x="170" y="810"/>
                                  </a:cxn>
                                  <a:cxn ang="0">
                                    <a:pos x="248" y="761"/>
                                  </a:cxn>
                                  <a:cxn ang="0">
                                    <a:pos x="358" y="856"/>
                                  </a:cxn>
                                  <a:cxn ang="0">
                                    <a:pos x="292" y="745"/>
                                  </a:cxn>
                                  <a:cxn ang="0">
                                    <a:pos x="402" y="847"/>
                                  </a:cxn>
                                  <a:cxn ang="0">
                                    <a:pos x="439" y="901"/>
                                  </a:cxn>
                                  <a:cxn ang="0">
                                    <a:pos x="502" y="823"/>
                                  </a:cxn>
                                  <a:cxn ang="0">
                                    <a:pos x="560" y="720"/>
                                  </a:cxn>
                                  <a:cxn ang="0">
                                    <a:pos x="623" y="744"/>
                                  </a:cxn>
                                  <a:cxn ang="0">
                                    <a:pos x="639" y="722"/>
                                  </a:cxn>
                                  <a:cxn ang="0">
                                    <a:pos x="603" y="803"/>
                                  </a:cxn>
                                  <a:cxn ang="0">
                                    <a:pos x="495" y="869"/>
                                  </a:cxn>
                                  <a:cxn ang="0">
                                    <a:pos x="616" y="894"/>
                                  </a:cxn>
                                </a:cxnLst>
                                <a:rect l="0" t="0" r="r" b="b"/>
                                <a:pathLst>
                                  <a:path w="2701" h="1435">
                                    <a:moveTo>
                                      <a:pt x="564" y="1013"/>
                                    </a:moveTo>
                                    <a:lnTo>
                                      <a:pt x="601" y="1017"/>
                                    </a:lnTo>
                                    <a:lnTo>
                                      <a:pt x="647" y="1105"/>
                                    </a:lnTo>
                                    <a:lnTo>
                                      <a:pt x="680" y="1169"/>
                                    </a:lnTo>
                                    <a:lnTo>
                                      <a:pt x="705" y="1217"/>
                                    </a:lnTo>
                                    <a:lnTo>
                                      <a:pt x="715" y="1272"/>
                                    </a:lnTo>
                                    <a:lnTo>
                                      <a:pt x="784" y="1254"/>
                                    </a:lnTo>
                                    <a:lnTo>
                                      <a:pt x="870" y="1207"/>
                                    </a:lnTo>
                                    <a:lnTo>
                                      <a:pt x="909" y="1177"/>
                                    </a:lnTo>
                                    <a:lnTo>
                                      <a:pt x="935" y="1123"/>
                                    </a:lnTo>
                                    <a:lnTo>
                                      <a:pt x="885" y="1069"/>
                                    </a:lnTo>
                                    <a:lnTo>
                                      <a:pt x="856" y="1098"/>
                                    </a:lnTo>
                                    <a:lnTo>
                                      <a:pt x="835" y="1098"/>
                                    </a:lnTo>
                                    <a:lnTo>
                                      <a:pt x="814" y="1088"/>
                                    </a:lnTo>
                                    <a:lnTo>
                                      <a:pt x="781" y="1028"/>
                                    </a:lnTo>
                                    <a:lnTo>
                                      <a:pt x="777" y="1007"/>
                                    </a:lnTo>
                                    <a:lnTo>
                                      <a:pt x="803" y="1005"/>
                                    </a:lnTo>
                                    <a:lnTo>
                                      <a:pt x="822" y="1040"/>
                                    </a:lnTo>
                                    <a:lnTo>
                                      <a:pt x="902" y="1073"/>
                                    </a:lnTo>
                                    <a:lnTo>
                                      <a:pt x="1026" y="1078"/>
                                    </a:lnTo>
                                    <a:lnTo>
                                      <a:pt x="1078" y="1151"/>
                                    </a:lnTo>
                                    <a:lnTo>
                                      <a:pt x="1098" y="1146"/>
                                    </a:lnTo>
                                    <a:lnTo>
                                      <a:pt x="1130" y="1229"/>
                                    </a:lnTo>
                                    <a:lnTo>
                                      <a:pt x="1143" y="1277"/>
                                    </a:lnTo>
                                    <a:lnTo>
                                      <a:pt x="1172" y="1339"/>
                                    </a:lnTo>
                                    <a:lnTo>
                                      <a:pt x="1206" y="1309"/>
                                    </a:lnTo>
                                    <a:lnTo>
                                      <a:pt x="1213" y="1227"/>
                                    </a:lnTo>
                                    <a:lnTo>
                                      <a:pt x="1317" y="1130"/>
                                    </a:lnTo>
                                    <a:lnTo>
                                      <a:pt x="1347" y="1135"/>
                                    </a:lnTo>
                                    <a:lnTo>
                                      <a:pt x="1365" y="1121"/>
                                    </a:lnTo>
                                    <a:lnTo>
                                      <a:pt x="1404" y="1188"/>
                                    </a:lnTo>
                                    <a:lnTo>
                                      <a:pt x="1402" y="1221"/>
                                    </a:lnTo>
                                    <a:lnTo>
                                      <a:pt x="1437" y="1202"/>
                                    </a:lnTo>
                                    <a:lnTo>
                                      <a:pt x="1458" y="1338"/>
                                    </a:lnTo>
                                    <a:lnTo>
                                      <a:pt x="1484" y="1363"/>
                                    </a:lnTo>
                                    <a:lnTo>
                                      <a:pt x="1500" y="1415"/>
                                    </a:lnTo>
                                    <a:lnTo>
                                      <a:pt x="1534" y="1435"/>
                                    </a:lnTo>
                                    <a:lnTo>
                                      <a:pt x="1535" y="1435"/>
                                    </a:lnTo>
                                    <a:lnTo>
                                      <a:pt x="1527" y="1385"/>
                                    </a:lnTo>
                                    <a:lnTo>
                                      <a:pt x="1488" y="1350"/>
                                    </a:lnTo>
                                    <a:lnTo>
                                      <a:pt x="1468" y="1309"/>
                                    </a:lnTo>
                                    <a:lnTo>
                                      <a:pt x="1483" y="1257"/>
                                    </a:lnTo>
                                    <a:lnTo>
                                      <a:pt x="1527" y="1302"/>
                                    </a:lnTo>
                                    <a:lnTo>
                                      <a:pt x="1547" y="1331"/>
                                    </a:lnTo>
                                    <a:lnTo>
                                      <a:pt x="1605" y="1288"/>
                                    </a:lnTo>
                                    <a:lnTo>
                                      <a:pt x="1600" y="1232"/>
                                    </a:lnTo>
                                    <a:lnTo>
                                      <a:pt x="1555" y="1180"/>
                                    </a:lnTo>
                                    <a:lnTo>
                                      <a:pt x="1588" y="1139"/>
                                    </a:lnTo>
                                    <a:lnTo>
                                      <a:pt x="1617" y="1160"/>
                                    </a:lnTo>
                                    <a:lnTo>
                                      <a:pt x="1655" y="1132"/>
                                    </a:lnTo>
                                    <a:lnTo>
                                      <a:pt x="1733" y="1089"/>
                                    </a:lnTo>
                                    <a:lnTo>
                                      <a:pt x="1776" y="980"/>
                                    </a:lnTo>
                                    <a:lnTo>
                                      <a:pt x="1741" y="928"/>
                                    </a:lnTo>
                                    <a:lnTo>
                                      <a:pt x="1787" y="888"/>
                                    </a:lnTo>
                                    <a:lnTo>
                                      <a:pt x="1763" y="880"/>
                                    </a:lnTo>
                                    <a:lnTo>
                                      <a:pt x="1738" y="889"/>
                                    </a:lnTo>
                                    <a:lnTo>
                                      <a:pt x="1718" y="869"/>
                                    </a:lnTo>
                                    <a:lnTo>
                                      <a:pt x="1774" y="823"/>
                                    </a:lnTo>
                                    <a:lnTo>
                                      <a:pt x="1767" y="864"/>
                                    </a:lnTo>
                                    <a:lnTo>
                                      <a:pt x="1826" y="848"/>
                                    </a:lnTo>
                                    <a:lnTo>
                                      <a:pt x="1841" y="880"/>
                                    </a:lnTo>
                                    <a:lnTo>
                                      <a:pt x="1836" y="936"/>
                                    </a:lnTo>
                                    <a:lnTo>
                                      <a:pt x="1880" y="909"/>
                                    </a:lnTo>
                                    <a:lnTo>
                                      <a:pt x="1853" y="844"/>
                                    </a:lnTo>
                                    <a:lnTo>
                                      <a:pt x="1912" y="780"/>
                                    </a:lnTo>
                                    <a:lnTo>
                                      <a:pt x="1932" y="795"/>
                                    </a:lnTo>
                                    <a:lnTo>
                                      <a:pt x="2025" y="689"/>
                                    </a:lnTo>
                                    <a:lnTo>
                                      <a:pt x="2042" y="618"/>
                                    </a:lnTo>
                                    <a:lnTo>
                                      <a:pt x="2019" y="577"/>
                                    </a:lnTo>
                                    <a:lnTo>
                                      <a:pt x="1957" y="566"/>
                                    </a:lnTo>
                                    <a:lnTo>
                                      <a:pt x="2057" y="474"/>
                                    </a:lnTo>
                                    <a:lnTo>
                                      <a:pt x="2138" y="473"/>
                                    </a:lnTo>
                                    <a:lnTo>
                                      <a:pt x="2221" y="476"/>
                                    </a:lnTo>
                                    <a:lnTo>
                                      <a:pt x="2254" y="420"/>
                                    </a:lnTo>
                                    <a:lnTo>
                                      <a:pt x="2296" y="414"/>
                                    </a:lnTo>
                                    <a:lnTo>
                                      <a:pt x="2294" y="445"/>
                                    </a:lnTo>
                                    <a:lnTo>
                                      <a:pt x="2348" y="407"/>
                                    </a:lnTo>
                                    <a:lnTo>
                                      <a:pt x="2249" y="505"/>
                                    </a:lnTo>
                                    <a:lnTo>
                                      <a:pt x="2236" y="526"/>
                                    </a:lnTo>
                                    <a:lnTo>
                                      <a:pt x="2249" y="643"/>
                                    </a:lnTo>
                                    <a:lnTo>
                                      <a:pt x="2320" y="568"/>
                                    </a:lnTo>
                                    <a:lnTo>
                                      <a:pt x="2317" y="499"/>
                                    </a:lnTo>
                                    <a:lnTo>
                                      <a:pt x="2339" y="460"/>
                                    </a:lnTo>
                                    <a:lnTo>
                                      <a:pt x="2402" y="444"/>
                                    </a:lnTo>
                                    <a:lnTo>
                                      <a:pt x="2429" y="458"/>
                                    </a:lnTo>
                                    <a:lnTo>
                                      <a:pt x="2524" y="401"/>
                                    </a:lnTo>
                                    <a:lnTo>
                                      <a:pt x="2553" y="389"/>
                                    </a:lnTo>
                                    <a:lnTo>
                                      <a:pt x="2543" y="353"/>
                                    </a:lnTo>
                                    <a:lnTo>
                                      <a:pt x="2582" y="331"/>
                                    </a:lnTo>
                                    <a:lnTo>
                                      <a:pt x="2665" y="356"/>
                                    </a:lnTo>
                                    <a:lnTo>
                                      <a:pt x="2701" y="316"/>
                                    </a:lnTo>
                                    <a:lnTo>
                                      <a:pt x="2624" y="278"/>
                                    </a:lnTo>
                                    <a:lnTo>
                                      <a:pt x="2539" y="233"/>
                                    </a:lnTo>
                                    <a:lnTo>
                                      <a:pt x="2435" y="218"/>
                                    </a:lnTo>
                                    <a:lnTo>
                                      <a:pt x="2427" y="250"/>
                                    </a:lnTo>
                                    <a:lnTo>
                                      <a:pt x="2383" y="233"/>
                                    </a:lnTo>
                                    <a:lnTo>
                                      <a:pt x="2311" y="236"/>
                                    </a:lnTo>
                                    <a:lnTo>
                                      <a:pt x="2275" y="195"/>
                                    </a:lnTo>
                                    <a:lnTo>
                                      <a:pt x="2191" y="199"/>
                                    </a:lnTo>
                                    <a:lnTo>
                                      <a:pt x="2148" y="161"/>
                                    </a:lnTo>
                                    <a:lnTo>
                                      <a:pt x="2036" y="142"/>
                                    </a:lnTo>
                                    <a:lnTo>
                                      <a:pt x="1994" y="187"/>
                                    </a:lnTo>
                                    <a:lnTo>
                                      <a:pt x="1922" y="166"/>
                                    </a:lnTo>
                                    <a:lnTo>
                                      <a:pt x="1904" y="202"/>
                                    </a:lnTo>
                                    <a:lnTo>
                                      <a:pt x="1879" y="137"/>
                                    </a:lnTo>
                                    <a:lnTo>
                                      <a:pt x="1796" y="117"/>
                                    </a:lnTo>
                                    <a:lnTo>
                                      <a:pt x="1792" y="137"/>
                                    </a:lnTo>
                                    <a:lnTo>
                                      <a:pt x="1693" y="119"/>
                                    </a:lnTo>
                                    <a:lnTo>
                                      <a:pt x="1626" y="120"/>
                                    </a:lnTo>
                                    <a:lnTo>
                                      <a:pt x="1566" y="133"/>
                                    </a:lnTo>
                                    <a:lnTo>
                                      <a:pt x="1656" y="79"/>
                                    </a:lnTo>
                                    <a:lnTo>
                                      <a:pt x="1667" y="56"/>
                                    </a:lnTo>
                                    <a:lnTo>
                                      <a:pt x="1630" y="29"/>
                                    </a:lnTo>
                                    <a:lnTo>
                                      <a:pt x="1562" y="38"/>
                                    </a:lnTo>
                                    <a:lnTo>
                                      <a:pt x="1577" y="23"/>
                                    </a:lnTo>
                                    <a:lnTo>
                                      <a:pt x="1535" y="0"/>
                                    </a:lnTo>
                                    <a:lnTo>
                                      <a:pt x="1460" y="45"/>
                                    </a:lnTo>
                                    <a:lnTo>
                                      <a:pt x="1391" y="56"/>
                                    </a:lnTo>
                                    <a:lnTo>
                                      <a:pt x="1313" y="81"/>
                                    </a:lnTo>
                                    <a:lnTo>
                                      <a:pt x="1300" y="115"/>
                                    </a:lnTo>
                                    <a:lnTo>
                                      <a:pt x="1217" y="123"/>
                                    </a:lnTo>
                                    <a:lnTo>
                                      <a:pt x="1223" y="156"/>
                                    </a:lnTo>
                                    <a:lnTo>
                                      <a:pt x="1255" y="177"/>
                                    </a:lnTo>
                                    <a:lnTo>
                                      <a:pt x="1186" y="157"/>
                                    </a:lnTo>
                                    <a:lnTo>
                                      <a:pt x="1186" y="195"/>
                                    </a:lnTo>
                                    <a:lnTo>
                                      <a:pt x="1152" y="186"/>
                                    </a:lnTo>
                                    <a:lnTo>
                                      <a:pt x="1142" y="160"/>
                                    </a:lnTo>
                                    <a:lnTo>
                                      <a:pt x="1114" y="179"/>
                                    </a:lnTo>
                                    <a:lnTo>
                                      <a:pt x="1131" y="202"/>
                                    </a:lnTo>
                                    <a:lnTo>
                                      <a:pt x="1115" y="278"/>
                                    </a:lnTo>
                                    <a:lnTo>
                                      <a:pt x="1094" y="140"/>
                                    </a:lnTo>
                                    <a:lnTo>
                                      <a:pt x="1065" y="140"/>
                                    </a:lnTo>
                                    <a:lnTo>
                                      <a:pt x="1031" y="229"/>
                                    </a:lnTo>
                                    <a:lnTo>
                                      <a:pt x="1061" y="249"/>
                                    </a:lnTo>
                                    <a:lnTo>
                                      <a:pt x="1051" y="265"/>
                                    </a:lnTo>
                                    <a:lnTo>
                                      <a:pt x="996" y="232"/>
                                    </a:lnTo>
                                    <a:lnTo>
                                      <a:pt x="951" y="223"/>
                                    </a:lnTo>
                                    <a:lnTo>
                                      <a:pt x="951" y="248"/>
                                    </a:lnTo>
                                    <a:lnTo>
                                      <a:pt x="868" y="266"/>
                                    </a:lnTo>
                                    <a:lnTo>
                                      <a:pt x="855" y="248"/>
                                    </a:lnTo>
                                    <a:lnTo>
                                      <a:pt x="777" y="282"/>
                                    </a:lnTo>
                                    <a:lnTo>
                                      <a:pt x="723" y="262"/>
                                    </a:lnTo>
                                    <a:lnTo>
                                      <a:pt x="723" y="324"/>
                                    </a:lnTo>
                                    <a:lnTo>
                                      <a:pt x="701" y="306"/>
                                    </a:lnTo>
                                    <a:lnTo>
                                      <a:pt x="666" y="329"/>
                                    </a:lnTo>
                                    <a:lnTo>
                                      <a:pt x="680" y="354"/>
                                    </a:lnTo>
                                    <a:lnTo>
                                      <a:pt x="624" y="350"/>
                                    </a:lnTo>
                                    <a:lnTo>
                                      <a:pt x="636" y="374"/>
                                    </a:lnTo>
                                    <a:lnTo>
                                      <a:pt x="595" y="354"/>
                                    </a:lnTo>
                                    <a:lnTo>
                                      <a:pt x="598" y="324"/>
                                    </a:lnTo>
                                    <a:lnTo>
                                      <a:pt x="560" y="294"/>
                                    </a:lnTo>
                                    <a:lnTo>
                                      <a:pt x="653" y="318"/>
                                    </a:lnTo>
                                    <a:lnTo>
                                      <a:pt x="682" y="281"/>
                                    </a:lnTo>
                                    <a:lnTo>
                                      <a:pt x="611" y="240"/>
                                    </a:lnTo>
                                    <a:lnTo>
                                      <a:pt x="558" y="221"/>
                                    </a:lnTo>
                                    <a:lnTo>
                                      <a:pt x="514" y="215"/>
                                    </a:lnTo>
                                    <a:lnTo>
                                      <a:pt x="545" y="210"/>
                                    </a:lnTo>
                                    <a:lnTo>
                                      <a:pt x="500" y="190"/>
                                    </a:lnTo>
                                    <a:lnTo>
                                      <a:pt x="465" y="194"/>
                                    </a:lnTo>
                                    <a:lnTo>
                                      <a:pt x="440" y="221"/>
                                    </a:lnTo>
                                    <a:lnTo>
                                      <a:pt x="419" y="211"/>
                                    </a:lnTo>
                                    <a:lnTo>
                                      <a:pt x="390" y="240"/>
                                    </a:lnTo>
                                    <a:lnTo>
                                      <a:pt x="373" y="233"/>
                                    </a:lnTo>
                                    <a:lnTo>
                                      <a:pt x="365" y="252"/>
                                    </a:lnTo>
                                    <a:lnTo>
                                      <a:pt x="338" y="269"/>
                                    </a:lnTo>
                                    <a:lnTo>
                                      <a:pt x="294" y="340"/>
                                    </a:lnTo>
                                    <a:lnTo>
                                      <a:pt x="259" y="370"/>
                                    </a:lnTo>
                                    <a:lnTo>
                                      <a:pt x="196" y="410"/>
                                    </a:lnTo>
                                    <a:lnTo>
                                      <a:pt x="229" y="424"/>
                                    </a:lnTo>
                                    <a:lnTo>
                                      <a:pt x="196" y="436"/>
                                    </a:lnTo>
                                    <a:lnTo>
                                      <a:pt x="204" y="489"/>
                                    </a:lnTo>
                                    <a:lnTo>
                                      <a:pt x="236" y="495"/>
                                    </a:lnTo>
                                    <a:lnTo>
                                      <a:pt x="270" y="460"/>
                                    </a:lnTo>
                                    <a:lnTo>
                                      <a:pt x="286" y="512"/>
                                    </a:lnTo>
                                    <a:lnTo>
                                      <a:pt x="300" y="530"/>
                                    </a:lnTo>
                                    <a:lnTo>
                                      <a:pt x="299" y="553"/>
                                    </a:lnTo>
                                    <a:lnTo>
                                      <a:pt x="341" y="537"/>
                                    </a:lnTo>
                                    <a:lnTo>
                                      <a:pt x="354" y="490"/>
                                    </a:lnTo>
                                    <a:lnTo>
                                      <a:pt x="345" y="486"/>
                                    </a:lnTo>
                                    <a:lnTo>
                                      <a:pt x="381" y="458"/>
                                    </a:lnTo>
                                    <a:lnTo>
                                      <a:pt x="360" y="444"/>
                                    </a:lnTo>
                                    <a:lnTo>
                                      <a:pt x="360" y="401"/>
                                    </a:lnTo>
                                    <a:lnTo>
                                      <a:pt x="419" y="356"/>
                                    </a:lnTo>
                                    <a:lnTo>
                                      <a:pt x="421" y="327"/>
                                    </a:lnTo>
                                    <a:lnTo>
                                      <a:pt x="450" y="322"/>
                                    </a:lnTo>
                                    <a:lnTo>
                                      <a:pt x="471" y="344"/>
                                    </a:lnTo>
                                    <a:lnTo>
                                      <a:pt x="411" y="395"/>
                                    </a:lnTo>
                                    <a:lnTo>
                                      <a:pt x="414" y="444"/>
                                    </a:lnTo>
                                    <a:lnTo>
                                      <a:pt x="437" y="460"/>
                                    </a:lnTo>
                                    <a:lnTo>
                                      <a:pt x="502" y="444"/>
                                    </a:lnTo>
                                    <a:lnTo>
                                      <a:pt x="536" y="458"/>
                                    </a:lnTo>
                                    <a:lnTo>
                                      <a:pt x="445" y="472"/>
                                    </a:lnTo>
                                    <a:lnTo>
                                      <a:pt x="452" y="522"/>
                                    </a:lnTo>
                                    <a:lnTo>
                                      <a:pt x="431" y="506"/>
                                    </a:lnTo>
                                    <a:lnTo>
                                      <a:pt x="411" y="524"/>
                                    </a:lnTo>
                                    <a:lnTo>
                                      <a:pt x="411" y="555"/>
                                    </a:lnTo>
                                    <a:lnTo>
                                      <a:pt x="391" y="572"/>
                                    </a:lnTo>
                                    <a:lnTo>
                                      <a:pt x="360" y="566"/>
                                    </a:lnTo>
                                    <a:lnTo>
                                      <a:pt x="316" y="587"/>
                                    </a:lnTo>
                                    <a:lnTo>
                                      <a:pt x="296" y="572"/>
                                    </a:lnTo>
                                    <a:lnTo>
                                      <a:pt x="274" y="574"/>
                                    </a:lnTo>
                                    <a:lnTo>
                                      <a:pt x="254" y="564"/>
                                    </a:lnTo>
                                    <a:lnTo>
                                      <a:pt x="273" y="535"/>
                                    </a:lnTo>
                                    <a:lnTo>
                                      <a:pt x="267" y="507"/>
                                    </a:lnTo>
                                    <a:lnTo>
                                      <a:pt x="240" y="522"/>
                                    </a:lnTo>
                                    <a:lnTo>
                                      <a:pt x="236" y="551"/>
                                    </a:lnTo>
                                    <a:lnTo>
                                      <a:pt x="244" y="595"/>
                                    </a:lnTo>
                                    <a:lnTo>
                                      <a:pt x="232" y="589"/>
                                    </a:lnTo>
                                    <a:lnTo>
                                      <a:pt x="202" y="598"/>
                                    </a:lnTo>
                                    <a:lnTo>
                                      <a:pt x="194" y="627"/>
                                    </a:lnTo>
                                    <a:lnTo>
                                      <a:pt x="152" y="643"/>
                                    </a:lnTo>
                                    <a:lnTo>
                                      <a:pt x="136" y="670"/>
                                    </a:lnTo>
                                    <a:lnTo>
                                      <a:pt x="103" y="665"/>
                                    </a:lnTo>
                                    <a:lnTo>
                                      <a:pt x="108" y="685"/>
                                    </a:lnTo>
                                    <a:lnTo>
                                      <a:pt x="65" y="687"/>
                                    </a:lnTo>
                                    <a:lnTo>
                                      <a:pt x="69" y="701"/>
                                    </a:lnTo>
                                    <a:lnTo>
                                      <a:pt x="104" y="711"/>
                                    </a:lnTo>
                                    <a:lnTo>
                                      <a:pt x="101" y="720"/>
                                    </a:lnTo>
                                    <a:lnTo>
                                      <a:pt x="119" y="749"/>
                                    </a:lnTo>
                                    <a:lnTo>
                                      <a:pt x="104" y="781"/>
                                    </a:lnTo>
                                    <a:lnTo>
                                      <a:pt x="19" y="777"/>
                                    </a:lnTo>
                                    <a:lnTo>
                                      <a:pt x="4" y="788"/>
                                    </a:lnTo>
                                    <a:lnTo>
                                      <a:pt x="0" y="863"/>
                                    </a:lnTo>
                                    <a:lnTo>
                                      <a:pt x="9" y="892"/>
                                    </a:lnTo>
                                    <a:lnTo>
                                      <a:pt x="29" y="889"/>
                                    </a:lnTo>
                                    <a:lnTo>
                                      <a:pt x="101" y="895"/>
                                    </a:lnTo>
                                    <a:lnTo>
                                      <a:pt x="130" y="864"/>
                                    </a:lnTo>
                                    <a:lnTo>
                                      <a:pt x="125" y="851"/>
                                    </a:lnTo>
                                    <a:lnTo>
                                      <a:pt x="138" y="828"/>
                                    </a:lnTo>
                                    <a:lnTo>
                                      <a:pt x="170" y="810"/>
                                    </a:lnTo>
                                    <a:lnTo>
                                      <a:pt x="170" y="784"/>
                                    </a:lnTo>
                                    <a:lnTo>
                                      <a:pt x="182" y="780"/>
                                    </a:lnTo>
                                    <a:lnTo>
                                      <a:pt x="209" y="788"/>
                                    </a:lnTo>
                                    <a:lnTo>
                                      <a:pt x="229" y="774"/>
                                    </a:lnTo>
                                    <a:lnTo>
                                      <a:pt x="248" y="761"/>
                                    </a:lnTo>
                                    <a:lnTo>
                                      <a:pt x="265" y="770"/>
                                    </a:lnTo>
                                    <a:lnTo>
                                      <a:pt x="278" y="799"/>
                                    </a:lnTo>
                                    <a:lnTo>
                                      <a:pt x="338" y="839"/>
                                    </a:lnTo>
                                    <a:lnTo>
                                      <a:pt x="345" y="876"/>
                                    </a:lnTo>
                                    <a:lnTo>
                                      <a:pt x="358" y="856"/>
                                    </a:lnTo>
                                    <a:lnTo>
                                      <a:pt x="354" y="836"/>
                                    </a:lnTo>
                                    <a:lnTo>
                                      <a:pt x="378" y="839"/>
                                    </a:lnTo>
                                    <a:lnTo>
                                      <a:pt x="325" y="803"/>
                                    </a:lnTo>
                                    <a:lnTo>
                                      <a:pt x="295" y="768"/>
                                    </a:lnTo>
                                    <a:lnTo>
                                      <a:pt x="292" y="745"/>
                                    </a:lnTo>
                                    <a:lnTo>
                                      <a:pt x="324" y="748"/>
                                    </a:lnTo>
                                    <a:lnTo>
                                      <a:pt x="344" y="780"/>
                                    </a:lnTo>
                                    <a:lnTo>
                                      <a:pt x="389" y="809"/>
                                    </a:lnTo>
                                    <a:lnTo>
                                      <a:pt x="389" y="834"/>
                                    </a:lnTo>
                                    <a:lnTo>
                                      <a:pt x="402" y="847"/>
                                    </a:lnTo>
                                    <a:lnTo>
                                      <a:pt x="412" y="869"/>
                                    </a:lnTo>
                                    <a:lnTo>
                                      <a:pt x="440" y="873"/>
                                    </a:lnTo>
                                    <a:lnTo>
                                      <a:pt x="412" y="878"/>
                                    </a:lnTo>
                                    <a:lnTo>
                                      <a:pt x="420" y="895"/>
                                    </a:lnTo>
                                    <a:lnTo>
                                      <a:pt x="439" y="901"/>
                                    </a:lnTo>
                                    <a:lnTo>
                                      <a:pt x="450" y="873"/>
                                    </a:lnTo>
                                    <a:lnTo>
                                      <a:pt x="432" y="860"/>
                                    </a:lnTo>
                                    <a:lnTo>
                                      <a:pt x="441" y="855"/>
                                    </a:lnTo>
                                    <a:lnTo>
                                      <a:pt x="433" y="831"/>
                                    </a:lnTo>
                                    <a:lnTo>
                                      <a:pt x="502" y="823"/>
                                    </a:lnTo>
                                    <a:lnTo>
                                      <a:pt x="499" y="798"/>
                                    </a:lnTo>
                                    <a:lnTo>
                                      <a:pt x="514" y="774"/>
                                    </a:lnTo>
                                    <a:lnTo>
                                      <a:pt x="528" y="747"/>
                                    </a:lnTo>
                                    <a:lnTo>
                                      <a:pt x="535" y="727"/>
                                    </a:lnTo>
                                    <a:lnTo>
                                      <a:pt x="560" y="720"/>
                                    </a:lnTo>
                                    <a:lnTo>
                                      <a:pt x="558" y="731"/>
                                    </a:lnTo>
                                    <a:lnTo>
                                      <a:pt x="582" y="732"/>
                                    </a:lnTo>
                                    <a:lnTo>
                                      <a:pt x="568" y="744"/>
                                    </a:lnTo>
                                    <a:lnTo>
                                      <a:pt x="586" y="761"/>
                                    </a:lnTo>
                                    <a:lnTo>
                                      <a:pt x="623" y="744"/>
                                    </a:lnTo>
                                    <a:lnTo>
                                      <a:pt x="602" y="748"/>
                                    </a:lnTo>
                                    <a:lnTo>
                                      <a:pt x="601" y="736"/>
                                    </a:lnTo>
                                    <a:lnTo>
                                      <a:pt x="603" y="726"/>
                                    </a:lnTo>
                                    <a:lnTo>
                                      <a:pt x="657" y="710"/>
                                    </a:lnTo>
                                    <a:lnTo>
                                      <a:pt x="639" y="722"/>
                                    </a:lnTo>
                                    <a:lnTo>
                                      <a:pt x="623" y="749"/>
                                    </a:lnTo>
                                    <a:lnTo>
                                      <a:pt x="686" y="790"/>
                                    </a:lnTo>
                                    <a:lnTo>
                                      <a:pt x="689" y="814"/>
                                    </a:lnTo>
                                    <a:lnTo>
                                      <a:pt x="643" y="824"/>
                                    </a:lnTo>
                                    <a:lnTo>
                                      <a:pt x="603" y="803"/>
                                    </a:lnTo>
                                    <a:lnTo>
                                      <a:pt x="549" y="822"/>
                                    </a:lnTo>
                                    <a:lnTo>
                                      <a:pt x="523" y="819"/>
                                    </a:lnTo>
                                    <a:lnTo>
                                      <a:pt x="531" y="828"/>
                                    </a:lnTo>
                                    <a:lnTo>
                                      <a:pt x="482" y="840"/>
                                    </a:lnTo>
                                    <a:lnTo>
                                      <a:pt x="495" y="869"/>
                                    </a:lnTo>
                                    <a:lnTo>
                                      <a:pt x="499" y="898"/>
                                    </a:lnTo>
                                    <a:lnTo>
                                      <a:pt x="531" y="905"/>
                                    </a:lnTo>
                                    <a:lnTo>
                                      <a:pt x="545" y="894"/>
                                    </a:lnTo>
                                    <a:lnTo>
                                      <a:pt x="573" y="907"/>
                                    </a:lnTo>
                                    <a:lnTo>
                                      <a:pt x="616" y="894"/>
                                    </a:lnTo>
                                    <a:lnTo>
                                      <a:pt x="614" y="930"/>
                                    </a:lnTo>
                                    <a:lnTo>
                                      <a:pt x="586" y="986"/>
                                    </a:lnTo>
                                    <a:lnTo>
                                      <a:pt x="543" y="981"/>
                                    </a:lnTo>
                                    <a:lnTo>
                                      <a:pt x="564" y="1013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008000">
                                  <a:alpha val="39999"/>
                                </a:srgbClr>
                              </a:solidFill>
                              <a:ln w="317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hu-HU"/>
                              </a:p>
                            </p:txBody>
                          </p:sp>
                          <p:sp>
                            <p:nvSpPr>
                              <p:cNvPr id="1103962" name="Freeform 90"/>
                              <p:cNvSpPr>
                                <a:spLocks noChangeAspect="1"/>
                              </p:cNvSpPr>
                              <p:nvPr/>
                            </p:nvSpPr>
                            <p:spPr bwMode="gray">
                              <a:xfrm>
                                <a:off x="2735" y="2377"/>
                                <a:ext cx="57" cy="45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53"/>
                                  </a:cxn>
                                  <a:cxn ang="0">
                                    <a:pos x="13" y="40"/>
                                  </a:cxn>
                                  <a:cxn ang="0">
                                    <a:pos x="24" y="0"/>
                                  </a:cxn>
                                  <a:cxn ang="0">
                                    <a:pos x="86" y="56"/>
                                  </a:cxn>
                                  <a:cxn ang="0">
                                    <a:pos x="26" y="64"/>
                                  </a:cxn>
                                  <a:cxn ang="0">
                                    <a:pos x="0" y="53"/>
                                  </a:cxn>
                                </a:cxnLst>
                                <a:rect l="0" t="0" r="r" b="b"/>
                                <a:pathLst>
                                  <a:path w="86" h="64">
                                    <a:moveTo>
                                      <a:pt x="0" y="53"/>
                                    </a:moveTo>
                                    <a:lnTo>
                                      <a:pt x="13" y="40"/>
                                    </a:lnTo>
                                    <a:lnTo>
                                      <a:pt x="24" y="0"/>
                                    </a:lnTo>
                                    <a:lnTo>
                                      <a:pt x="86" y="56"/>
                                    </a:lnTo>
                                    <a:lnTo>
                                      <a:pt x="26" y="64"/>
                                    </a:lnTo>
                                    <a:lnTo>
                                      <a:pt x="0" y="53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008000">
                                  <a:alpha val="39999"/>
                                </a:srgbClr>
                              </a:solidFill>
                              <a:ln w="317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hu-HU"/>
                              </a:p>
                            </p:txBody>
                          </p:sp>
                          <p:sp>
                            <p:nvSpPr>
                              <p:cNvPr id="1103963" name="Freeform 91"/>
                              <p:cNvSpPr>
                                <a:spLocks noChangeAspect="1"/>
                              </p:cNvSpPr>
                              <p:nvPr/>
                            </p:nvSpPr>
                            <p:spPr bwMode="gray">
                              <a:xfrm>
                                <a:off x="3921" y="3262"/>
                                <a:ext cx="66" cy="137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146"/>
                                  </a:cxn>
                                  <a:cxn ang="0">
                                    <a:pos x="8" y="189"/>
                                  </a:cxn>
                                  <a:cxn ang="0">
                                    <a:pos x="26" y="204"/>
                                  </a:cxn>
                                  <a:cxn ang="0">
                                    <a:pos x="57" y="189"/>
                                  </a:cxn>
                                  <a:cxn ang="0">
                                    <a:pos x="98" y="53"/>
                                  </a:cxn>
                                  <a:cxn ang="0">
                                    <a:pos x="80" y="0"/>
                                  </a:cxn>
                                  <a:cxn ang="0">
                                    <a:pos x="9" y="81"/>
                                  </a:cxn>
                                  <a:cxn ang="0">
                                    <a:pos x="16" y="116"/>
                                  </a:cxn>
                                  <a:cxn ang="0">
                                    <a:pos x="0" y="146"/>
                                  </a:cxn>
                                </a:cxnLst>
                                <a:rect l="0" t="0" r="r" b="b"/>
                                <a:pathLst>
                                  <a:path w="98" h="204">
                                    <a:moveTo>
                                      <a:pt x="0" y="146"/>
                                    </a:moveTo>
                                    <a:lnTo>
                                      <a:pt x="8" y="189"/>
                                    </a:lnTo>
                                    <a:lnTo>
                                      <a:pt x="26" y="204"/>
                                    </a:lnTo>
                                    <a:lnTo>
                                      <a:pt x="57" y="189"/>
                                    </a:lnTo>
                                    <a:lnTo>
                                      <a:pt x="98" y="53"/>
                                    </a:lnTo>
                                    <a:lnTo>
                                      <a:pt x="80" y="0"/>
                                    </a:lnTo>
                                    <a:lnTo>
                                      <a:pt x="9" y="81"/>
                                    </a:lnTo>
                                    <a:lnTo>
                                      <a:pt x="16" y="116"/>
                                    </a:lnTo>
                                    <a:lnTo>
                                      <a:pt x="0" y="146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008000">
                                  <a:alpha val="39999"/>
                                </a:srgbClr>
                              </a:solidFill>
                              <a:ln w="317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hu-HU"/>
                              </a:p>
                            </p:txBody>
                          </p:sp>
                          <p:sp>
                            <p:nvSpPr>
                              <p:cNvPr id="1103964" name="Freeform 92"/>
                              <p:cNvSpPr>
                                <a:spLocks noChangeAspect="1"/>
                              </p:cNvSpPr>
                              <p:nvPr/>
                            </p:nvSpPr>
                            <p:spPr bwMode="gray">
                              <a:xfrm>
                                <a:off x="4566" y="3247"/>
                                <a:ext cx="359" cy="296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240"/>
                                  </a:cxn>
                                  <a:cxn ang="0">
                                    <a:pos x="2" y="179"/>
                                  </a:cxn>
                                  <a:cxn ang="0">
                                    <a:pos x="38" y="147"/>
                                  </a:cxn>
                                  <a:cxn ang="0">
                                    <a:pos x="94" y="134"/>
                                  </a:cxn>
                                  <a:cxn ang="0">
                                    <a:pos x="113" y="95"/>
                                  </a:cxn>
                                  <a:cxn ang="0">
                                    <a:pos x="163" y="47"/>
                                  </a:cxn>
                                  <a:cxn ang="0">
                                    <a:pos x="196" y="62"/>
                                  </a:cxn>
                                  <a:cxn ang="0">
                                    <a:pos x="221" y="32"/>
                                  </a:cxn>
                                  <a:cxn ang="0">
                                    <a:pos x="242" y="7"/>
                                  </a:cxn>
                                  <a:cxn ang="0">
                                    <a:pos x="304" y="25"/>
                                  </a:cxn>
                                  <a:cxn ang="0">
                                    <a:pos x="293" y="66"/>
                                  </a:cxn>
                                  <a:cxn ang="0">
                                    <a:pos x="353" y="107"/>
                                  </a:cxn>
                                  <a:cxn ang="0">
                                    <a:pos x="370" y="89"/>
                                  </a:cxn>
                                  <a:cxn ang="0">
                                    <a:pos x="376" y="20"/>
                                  </a:cxn>
                                  <a:cxn ang="0">
                                    <a:pos x="389" y="0"/>
                                  </a:cxn>
                                  <a:cxn ang="0">
                                    <a:pos x="424" y="66"/>
                                  </a:cxn>
                                  <a:cxn ang="0">
                                    <a:pos x="438" y="125"/>
                                  </a:cxn>
                                  <a:cxn ang="0">
                                    <a:pos x="471" y="145"/>
                                  </a:cxn>
                                  <a:cxn ang="0">
                                    <a:pos x="497" y="195"/>
                                  </a:cxn>
                                  <a:cxn ang="0">
                                    <a:pos x="524" y="218"/>
                                  </a:cxn>
                                  <a:cxn ang="0">
                                    <a:pos x="533" y="268"/>
                                  </a:cxn>
                                  <a:cxn ang="0">
                                    <a:pos x="528" y="313"/>
                                  </a:cxn>
                                  <a:cxn ang="0">
                                    <a:pos x="504" y="353"/>
                                  </a:cxn>
                                  <a:cxn ang="0">
                                    <a:pos x="487" y="421"/>
                                  </a:cxn>
                                  <a:cxn ang="0">
                                    <a:pos x="437" y="440"/>
                                  </a:cxn>
                                  <a:cxn ang="0">
                                    <a:pos x="418" y="424"/>
                                  </a:cxn>
                                  <a:cxn ang="0">
                                    <a:pos x="397" y="441"/>
                                  </a:cxn>
                                  <a:cxn ang="0">
                                    <a:pos x="350" y="419"/>
                                  </a:cxn>
                                  <a:cxn ang="0">
                                    <a:pos x="343" y="382"/>
                                  </a:cxn>
                                  <a:cxn ang="0">
                                    <a:pos x="321" y="337"/>
                                  </a:cxn>
                                  <a:cxn ang="0">
                                    <a:pos x="297" y="378"/>
                                  </a:cxn>
                                  <a:cxn ang="0">
                                    <a:pos x="275" y="337"/>
                                  </a:cxn>
                                  <a:cxn ang="0">
                                    <a:pos x="234" y="321"/>
                                  </a:cxn>
                                  <a:cxn ang="0">
                                    <a:pos x="162" y="332"/>
                                  </a:cxn>
                                  <a:cxn ang="0">
                                    <a:pos x="131" y="355"/>
                                  </a:cxn>
                                  <a:cxn ang="0">
                                    <a:pos x="81" y="358"/>
                                  </a:cxn>
                                  <a:cxn ang="0">
                                    <a:pos x="54" y="378"/>
                                  </a:cxn>
                                  <a:cxn ang="0">
                                    <a:pos x="15" y="363"/>
                                  </a:cxn>
                                  <a:cxn ang="0">
                                    <a:pos x="25" y="322"/>
                                  </a:cxn>
                                  <a:cxn ang="0">
                                    <a:pos x="0" y="240"/>
                                  </a:cxn>
                                </a:cxnLst>
                                <a:rect l="0" t="0" r="r" b="b"/>
                                <a:pathLst>
                                  <a:path w="533" h="441">
                                    <a:moveTo>
                                      <a:pt x="0" y="240"/>
                                    </a:moveTo>
                                    <a:lnTo>
                                      <a:pt x="2" y="179"/>
                                    </a:lnTo>
                                    <a:lnTo>
                                      <a:pt x="38" y="147"/>
                                    </a:lnTo>
                                    <a:lnTo>
                                      <a:pt x="94" y="134"/>
                                    </a:lnTo>
                                    <a:lnTo>
                                      <a:pt x="113" y="95"/>
                                    </a:lnTo>
                                    <a:lnTo>
                                      <a:pt x="163" y="47"/>
                                    </a:lnTo>
                                    <a:lnTo>
                                      <a:pt x="196" y="62"/>
                                    </a:lnTo>
                                    <a:lnTo>
                                      <a:pt x="221" y="32"/>
                                    </a:lnTo>
                                    <a:lnTo>
                                      <a:pt x="242" y="7"/>
                                    </a:lnTo>
                                    <a:lnTo>
                                      <a:pt x="304" y="25"/>
                                    </a:lnTo>
                                    <a:lnTo>
                                      <a:pt x="293" y="66"/>
                                    </a:lnTo>
                                    <a:lnTo>
                                      <a:pt x="353" y="107"/>
                                    </a:lnTo>
                                    <a:lnTo>
                                      <a:pt x="370" y="89"/>
                                    </a:lnTo>
                                    <a:lnTo>
                                      <a:pt x="376" y="20"/>
                                    </a:lnTo>
                                    <a:lnTo>
                                      <a:pt x="389" y="0"/>
                                    </a:lnTo>
                                    <a:lnTo>
                                      <a:pt x="424" y="66"/>
                                    </a:lnTo>
                                    <a:lnTo>
                                      <a:pt x="438" y="125"/>
                                    </a:lnTo>
                                    <a:lnTo>
                                      <a:pt x="471" y="145"/>
                                    </a:lnTo>
                                    <a:lnTo>
                                      <a:pt x="497" y="195"/>
                                    </a:lnTo>
                                    <a:lnTo>
                                      <a:pt x="524" y="218"/>
                                    </a:lnTo>
                                    <a:lnTo>
                                      <a:pt x="533" y="268"/>
                                    </a:lnTo>
                                    <a:lnTo>
                                      <a:pt x="528" y="313"/>
                                    </a:lnTo>
                                    <a:lnTo>
                                      <a:pt x="504" y="353"/>
                                    </a:lnTo>
                                    <a:lnTo>
                                      <a:pt x="487" y="421"/>
                                    </a:lnTo>
                                    <a:lnTo>
                                      <a:pt x="437" y="440"/>
                                    </a:lnTo>
                                    <a:lnTo>
                                      <a:pt x="418" y="424"/>
                                    </a:lnTo>
                                    <a:lnTo>
                                      <a:pt x="397" y="441"/>
                                    </a:lnTo>
                                    <a:lnTo>
                                      <a:pt x="350" y="419"/>
                                    </a:lnTo>
                                    <a:lnTo>
                                      <a:pt x="343" y="382"/>
                                    </a:lnTo>
                                    <a:lnTo>
                                      <a:pt x="321" y="337"/>
                                    </a:lnTo>
                                    <a:lnTo>
                                      <a:pt x="297" y="378"/>
                                    </a:lnTo>
                                    <a:lnTo>
                                      <a:pt x="275" y="337"/>
                                    </a:lnTo>
                                    <a:lnTo>
                                      <a:pt x="234" y="321"/>
                                    </a:lnTo>
                                    <a:lnTo>
                                      <a:pt x="162" y="332"/>
                                    </a:lnTo>
                                    <a:lnTo>
                                      <a:pt x="131" y="355"/>
                                    </a:lnTo>
                                    <a:lnTo>
                                      <a:pt x="81" y="358"/>
                                    </a:lnTo>
                                    <a:lnTo>
                                      <a:pt x="54" y="378"/>
                                    </a:lnTo>
                                    <a:lnTo>
                                      <a:pt x="15" y="363"/>
                                    </a:lnTo>
                                    <a:lnTo>
                                      <a:pt x="25" y="322"/>
                                    </a:lnTo>
                                    <a:lnTo>
                                      <a:pt x="0" y="240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008000">
                                  <a:alpha val="39999"/>
                                </a:srgbClr>
                              </a:solidFill>
                              <a:ln w="317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hu-HU"/>
                              </a:p>
                            </p:txBody>
                          </p:sp>
                          <p:sp>
                            <p:nvSpPr>
                              <p:cNvPr id="1103965" name="Freeform 93"/>
                              <p:cNvSpPr>
                                <a:spLocks noChangeAspect="1"/>
                              </p:cNvSpPr>
                              <p:nvPr/>
                            </p:nvSpPr>
                            <p:spPr bwMode="gray">
                              <a:xfrm>
                                <a:off x="3372" y="2761"/>
                                <a:ext cx="626" cy="733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27" y="394"/>
                                  </a:cxn>
                                  <a:cxn ang="0">
                                    <a:pos x="33" y="406"/>
                                  </a:cxn>
                                  <a:cxn ang="0">
                                    <a:pos x="58" y="432"/>
                                  </a:cxn>
                                  <a:cxn ang="0">
                                    <a:pos x="81" y="464"/>
                                  </a:cxn>
                                  <a:cxn ang="0">
                                    <a:pos x="134" y="502"/>
                                  </a:cxn>
                                  <a:cxn ang="0">
                                    <a:pos x="210" y="498"/>
                                  </a:cxn>
                                  <a:cxn ang="0">
                                    <a:pos x="301" y="477"/>
                                  </a:cxn>
                                  <a:cxn ang="0">
                                    <a:pos x="320" y="504"/>
                                  </a:cxn>
                                  <a:cxn ang="0">
                                    <a:pos x="350" y="498"/>
                                  </a:cxn>
                                  <a:cxn ang="0">
                                    <a:pos x="355" y="577"/>
                                  </a:cxn>
                                  <a:cxn ang="0">
                                    <a:pos x="397" y="641"/>
                                  </a:cxn>
                                  <a:cxn ang="0">
                                    <a:pos x="422" y="726"/>
                                  </a:cxn>
                                  <a:cxn ang="0">
                                    <a:pos x="394" y="820"/>
                                  </a:cxn>
                                  <a:cxn ang="0">
                                    <a:pos x="430" y="902"/>
                                  </a:cxn>
                                  <a:cxn ang="0">
                                    <a:pos x="441" y="977"/>
                                  </a:cxn>
                                  <a:cxn ang="0">
                                    <a:pos x="484" y="1089"/>
                                  </a:cxn>
                                  <a:cxn ang="0">
                                    <a:pos x="604" y="1073"/>
                                  </a:cxn>
                                  <a:cxn ang="0">
                                    <a:pos x="674" y="993"/>
                                  </a:cxn>
                                  <a:cxn ang="0">
                                    <a:pos x="681" y="948"/>
                                  </a:cxn>
                                  <a:cxn ang="0">
                                    <a:pos x="716" y="926"/>
                                  </a:cxn>
                                  <a:cxn ang="0">
                                    <a:pos x="704" y="860"/>
                                  </a:cxn>
                                  <a:cxn ang="0">
                                    <a:pos x="782" y="794"/>
                                  </a:cxn>
                                  <a:cxn ang="0">
                                    <a:pos x="783" y="718"/>
                                  </a:cxn>
                                  <a:cxn ang="0">
                                    <a:pos x="762" y="657"/>
                                  </a:cxn>
                                  <a:cxn ang="0">
                                    <a:pos x="799" y="590"/>
                                  </a:cxn>
                                  <a:cxn ang="0">
                                    <a:pos x="881" y="507"/>
                                  </a:cxn>
                                  <a:cxn ang="0">
                                    <a:pos x="929" y="416"/>
                                  </a:cxn>
                                  <a:cxn ang="0">
                                    <a:pos x="924" y="390"/>
                                  </a:cxn>
                                  <a:cxn ang="0">
                                    <a:pos x="844" y="415"/>
                                  </a:cxn>
                                  <a:cxn ang="0">
                                    <a:pos x="819" y="379"/>
                                  </a:cxn>
                                  <a:cxn ang="0">
                                    <a:pos x="773" y="344"/>
                                  </a:cxn>
                                  <a:cxn ang="0">
                                    <a:pos x="757" y="299"/>
                                  </a:cxn>
                                  <a:cxn ang="0">
                                    <a:pos x="720" y="211"/>
                                  </a:cxn>
                                  <a:cxn ang="0">
                                    <a:pos x="673" y="121"/>
                                  </a:cxn>
                                  <a:cxn ang="0">
                                    <a:pos x="652" y="90"/>
                                  </a:cxn>
                                  <a:cxn ang="0">
                                    <a:pos x="628" y="103"/>
                                  </a:cxn>
                                  <a:cxn ang="0">
                                    <a:pos x="574" y="88"/>
                                  </a:cxn>
                                  <a:cxn ang="0">
                                    <a:pos x="505" y="82"/>
                                  </a:cxn>
                                  <a:cxn ang="0">
                                    <a:pos x="490" y="111"/>
                                  </a:cxn>
                                  <a:cxn ang="0">
                                    <a:pos x="440" y="78"/>
                                  </a:cxn>
                                  <a:cxn ang="0">
                                    <a:pos x="370" y="50"/>
                                  </a:cxn>
                                  <a:cxn ang="0">
                                    <a:pos x="386" y="0"/>
                                  </a:cxn>
                                  <a:cxn ang="0">
                                    <a:pos x="354" y="3"/>
                                  </a:cxn>
                                  <a:cxn ang="0">
                                    <a:pos x="257" y="8"/>
                                  </a:cxn>
                                  <a:cxn ang="0">
                                    <a:pos x="207" y="30"/>
                                  </a:cxn>
                                  <a:cxn ang="0">
                                    <a:pos x="159" y="23"/>
                                  </a:cxn>
                                  <a:cxn ang="0">
                                    <a:pos x="114" y="75"/>
                                  </a:cxn>
                                  <a:cxn ang="0">
                                    <a:pos x="99" y="127"/>
                                  </a:cxn>
                                  <a:cxn ang="0">
                                    <a:pos x="62" y="150"/>
                                  </a:cxn>
                                  <a:cxn ang="0">
                                    <a:pos x="9" y="253"/>
                                  </a:cxn>
                                  <a:cxn ang="0">
                                    <a:pos x="21" y="291"/>
                                  </a:cxn>
                                  <a:cxn ang="0">
                                    <a:pos x="0" y="349"/>
                                  </a:cxn>
                                  <a:cxn ang="0">
                                    <a:pos x="27" y="394"/>
                                  </a:cxn>
                                </a:cxnLst>
                                <a:rect l="0" t="0" r="r" b="b"/>
                                <a:pathLst>
                                  <a:path w="929" h="1089">
                                    <a:moveTo>
                                      <a:pt x="27" y="394"/>
                                    </a:moveTo>
                                    <a:lnTo>
                                      <a:pt x="33" y="406"/>
                                    </a:lnTo>
                                    <a:lnTo>
                                      <a:pt x="58" y="432"/>
                                    </a:lnTo>
                                    <a:lnTo>
                                      <a:pt x="81" y="464"/>
                                    </a:lnTo>
                                    <a:lnTo>
                                      <a:pt x="134" y="502"/>
                                    </a:lnTo>
                                    <a:lnTo>
                                      <a:pt x="210" y="498"/>
                                    </a:lnTo>
                                    <a:lnTo>
                                      <a:pt x="301" y="477"/>
                                    </a:lnTo>
                                    <a:lnTo>
                                      <a:pt x="320" y="504"/>
                                    </a:lnTo>
                                    <a:lnTo>
                                      <a:pt x="350" y="498"/>
                                    </a:lnTo>
                                    <a:lnTo>
                                      <a:pt x="355" y="577"/>
                                    </a:lnTo>
                                    <a:lnTo>
                                      <a:pt x="397" y="641"/>
                                    </a:lnTo>
                                    <a:lnTo>
                                      <a:pt x="422" y="726"/>
                                    </a:lnTo>
                                    <a:lnTo>
                                      <a:pt x="394" y="820"/>
                                    </a:lnTo>
                                    <a:lnTo>
                                      <a:pt x="430" y="902"/>
                                    </a:lnTo>
                                    <a:lnTo>
                                      <a:pt x="441" y="977"/>
                                    </a:lnTo>
                                    <a:lnTo>
                                      <a:pt x="484" y="1089"/>
                                    </a:lnTo>
                                    <a:lnTo>
                                      <a:pt x="604" y="1073"/>
                                    </a:lnTo>
                                    <a:lnTo>
                                      <a:pt x="674" y="993"/>
                                    </a:lnTo>
                                    <a:lnTo>
                                      <a:pt x="681" y="948"/>
                                    </a:lnTo>
                                    <a:lnTo>
                                      <a:pt x="716" y="926"/>
                                    </a:lnTo>
                                    <a:lnTo>
                                      <a:pt x="704" y="860"/>
                                    </a:lnTo>
                                    <a:lnTo>
                                      <a:pt x="782" y="794"/>
                                    </a:lnTo>
                                    <a:lnTo>
                                      <a:pt x="783" y="718"/>
                                    </a:lnTo>
                                    <a:lnTo>
                                      <a:pt x="762" y="657"/>
                                    </a:lnTo>
                                    <a:lnTo>
                                      <a:pt x="799" y="590"/>
                                    </a:lnTo>
                                    <a:lnTo>
                                      <a:pt x="881" y="507"/>
                                    </a:lnTo>
                                    <a:lnTo>
                                      <a:pt x="929" y="416"/>
                                    </a:lnTo>
                                    <a:lnTo>
                                      <a:pt x="924" y="390"/>
                                    </a:lnTo>
                                    <a:lnTo>
                                      <a:pt x="844" y="415"/>
                                    </a:lnTo>
                                    <a:lnTo>
                                      <a:pt x="819" y="379"/>
                                    </a:lnTo>
                                    <a:lnTo>
                                      <a:pt x="773" y="344"/>
                                    </a:lnTo>
                                    <a:lnTo>
                                      <a:pt x="757" y="299"/>
                                    </a:lnTo>
                                    <a:lnTo>
                                      <a:pt x="720" y="211"/>
                                    </a:lnTo>
                                    <a:lnTo>
                                      <a:pt x="673" y="121"/>
                                    </a:lnTo>
                                    <a:lnTo>
                                      <a:pt x="652" y="90"/>
                                    </a:lnTo>
                                    <a:lnTo>
                                      <a:pt x="628" y="103"/>
                                    </a:lnTo>
                                    <a:lnTo>
                                      <a:pt x="574" y="88"/>
                                    </a:lnTo>
                                    <a:lnTo>
                                      <a:pt x="505" y="82"/>
                                    </a:lnTo>
                                    <a:lnTo>
                                      <a:pt x="490" y="111"/>
                                    </a:lnTo>
                                    <a:lnTo>
                                      <a:pt x="440" y="78"/>
                                    </a:lnTo>
                                    <a:lnTo>
                                      <a:pt x="370" y="50"/>
                                    </a:lnTo>
                                    <a:lnTo>
                                      <a:pt x="386" y="0"/>
                                    </a:lnTo>
                                    <a:lnTo>
                                      <a:pt x="354" y="3"/>
                                    </a:lnTo>
                                    <a:lnTo>
                                      <a:pt x="257" y="8"/>
                                    </a:lnTo>
                                    <a:lnTo>
                                      <a:pt x="207" y="30"/>
                                    </a:lnTo>
                                    <a:lnTo>
                                      <a:pt x="159" y="23"/>
                                    </a:lnTo>
                                    <a:lnTo>
                                      <a:pt x="114" y="75"/>
                                    </a:lnTo>
                                    <a:lnTo>
                                      <a:pt x="99" y="127"/>
                                    </a:lnTo>
                                    <a:lnTo>
                                      <a:pt x="62" y="150"/>
                                    </a:lnTo>
                                    <a:lnTo>
                                      <a:pt x="9" y="253"/>
                                    </a:lnTo>
                                    <a:lnTo>
                                      <a:pt x="21" y="291"/>
                                    </a:lnTo>
                                    <a:lnTo>
                                      <a:pt x="0" y="349"/>
                                    </a:lnTo>
                                    <a:lnTo>
                                      <a:pt x="27" y="394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008000">
                                  <a:alpha val="39999"/>
                                </a:srgbClr>
                              </a:solidFill>
                              <a:ln w="317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hu-HU"/>
                              </a:p>
                            </p:txBody>
                          </p:sp>
                          <p:sp>
                            <p:nvSpPr>
                              <p:cNvPr id="1103966" name="Freeform 94"/>
                              <p:cNvSpPr>
                                <a:spLocks noChangeAspect="1"/>
                              </p:cNvSpPr>
                              <p:nvPr/>
                            </p:nvSpPr>
                            <p:spPr bwMode="gray">
                              <a:xfrm>
                                <a:off x="4722" y="3146"/>
                                <a:ext cx="182" cy="98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14"/>
                                  </a:cxn>
                                  <a:cxn ang="0">
                                    <a:pos x="41" y="25"/>
                                  </a:cxn>
                                  <a:cxn ang="0">
                                    <a:pos x="26" y="54"/>
                                  </a:cxn>
                                  <a:cxn ang="0">
                                    <a:pos x="98" y="75"/>
                                  </a:cxn>
                                  <a:cxn ang="0">
                                    <a:pos x="94" y="120"/>
                                  </a:cxn>
                                  <a:cxn ang="0">
                                    <a:pos x="161" y="131"/>
                                  </a:cxn>
                                  <a:cxn ang="0">
                                    <a:pos x="183" y="105"/>
                                  </a:cxn>
                                  <a:cxn ang="0">
                                    <a:pos x="270" y="146"/>
                                  </a:cxn>
                                  <a:cxn ang="0">
                                    <a:pos x="225" y="84"/>
                                  </a:cxn>
                                  <a:cxn ang="0">
                                    <a:pos x="94" y="14"/>
                                  </a:cxn>
                                  <a:cxn ang="0">
                                    <a:pos x="20" y="0"/>
                                  </a:cxn>
                                  <a:cxn ang="0">
                                    <a:pos x="0" y="14"/>
                                  </a:cxn>
                                </a:cxnLst>
                                <a:rect l="0" t="0" r="r" b="b"/>
                                <a:pathLst>
                                  <a:path w="270" h="146">
                                    <a:moveTo>
                                      <a:pt x="0" y="14"/>
                                    </a:moveTo>
                                    <a:lnTo>
                                      <a:pt x="41" y="25"/>
                                    </a:lnTo>
                                    <a:lnTo>
                                      <a:pt x="26" y="54"/>
                                    </a:lnTo>
                                    <a:lnTo>
                                      <a:pt x="98" y="75"/>
                                    </a:lnTo>
                                    <a:lnTo>
                                      <a:pt x="94" y="120"/>
                                    </a:lnTo>
                                    <a:lnTo>
                                      <a:pt x="161" y="131"/>
                                    </a:lnTo>
                                    <a:lnTo>
                                      <a:pt x="183" y="105"/>
                                    </a:lnTo>
                                    <a:lnTo>
                                      <a:pt x="270" y="146"/>
                                    </a:lnTo>
                                    <a:lnTo>
                                      <a:pt x="225" y="84"/>
                                    </a:lnTo>
                                    <a:lnTo>
                                      <a:pt x="94" y="14"/>
                                    </a:lnTo>
                                    <a:lnTo>
                                      <a:pt x="20" y="0"/>
                                    </a:lnTo>
                                    <a:lnTo>
                                      <a:pt x="0" y="14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008000">
                                  <a:alpha val="39999"/>
                                </a:srgbClr>
                              </a:solidFill>
                              <a:ln w="317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hu-HU"/>
                              </a:p>
                            </p:txBody>
                          </p:sp>
                          <p:sp>
                            <p:nvSpPr>
                              <p:cNvPr id="1103967" name="Freeform 95"/>
                              <p:cNvSpPr>
                                <a:spLocks noChangeAspect="1"/>
                              </p:cNvSpPr>
                              <p:nvPr/>
                            </p:nvSpPr>
                            <p:spPr bwMode="gray">
                              <a:xfrm>
                                <a:off x="4621" y="2958"/>
                                <a:ext cx="36" cy="60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36"/>
                                  </a:cxn>
                                  <a:cxn ang="0">
                                    <a:pos x="11" y="0"/>
                                  </a:cxn>
                                  <a:cxn ang="0">
                                    <a:pos x="30" y="0"/>
                                  </a:cxn>
                                  <a:cxn ang="0">
                                    <a:pos x="36" y="25"/>
                                  </a:cxn>
                                  <a:cxn ang="0">
                                    <a:pos x="20" y="50"/>
                                  </a:cxn>
                                  <a:cxn ang="0">
                                    <a:pos x="55" y="91"/>
                                  </a:cxn>
                                  <a:cxn ang="0">
                                    <a:pos x="11" y="70"/>
                                  </a:cxn>
                                  <a:cxn ang="0">
                                    <a:pos x="0" y="36"/>
                                  </a:cxn>
                                </a:cxnLst>
                                <a:rect l="0" t="0" r="r" b="b"/>
                                <a:pathLst>
                                  <a:path w="55" h="91">
                                    <a:moveTo>
                                      <a:pt x="0" y="36"/>
                                    </a:moveTo>
                                    <a:lnTo>
                                      <a:pt x="11" y="0"/>
                                    </a:lnTo>
                                    <a:lnTo>
                                      <a:pt x="30" y="0"/>
                                    </a:lnTo>
                                    <a:lnTo>
                                      <a:pt x="36" y="25"/>
                                    </a:lnTo>
                                    <a:lnTo>
                                      <a:pt x="20" y="50"/>
                                    </a:lnTo>
                                    <a:lnTo>
                                      <a:pt x="55" y="91"/>
                                    </a:lnTo>
                                    <a:lnTo>
                                      <a:pt x="11" y="70"/>
                                    </a:lnTo>
                                    <a:lnTo>
                                      <a:pt x="0" y="36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008000">
                                  <a:alpha val="39999"/>
                                </a:srgbClr>
                              </a:solidFill>
                              <a:ln w="317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hu-HU"/>
                              </a:p>
                            </p:txBody>
                          </p:sp>
                          <p:sp>
                            <p:nvSpPr>
                              <p:cNvPr id="1103968" name="Freeform 96"/>
                              <p:cNvSpPr>
                                <a:spLocks noChangeAspect="1"/>
                              </p:cNvSpPr>
                              <p:nvPr/>
                            </p:nvSpPr>
                            <p:spPr bwMode="gray">
                              <a:xfrm>
                                <a:off x="4521" y="3072"/>
                                <a:ext cx="95" cy="111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96"/>
                                  </a:cxn>
                                  <a:cxn ang="0">
                                    <a:pos x="9" y="79"/>
                                  </a:cxn>
                                  <a:cxn ang="0">
                                    <a:pos x="109" y="0"/>
                                  </a:cxn>
                                  <a:cxn ang="0">
                                    <a:pos x="138" y="26"/>
                                  </a:cxn>
                                  <a:cxn ang="0">
                                    <a:pos x="110" y="50"/>
                                  </a:cxn>
                                  <a:cxn ang="0">
                                    <a:pos x="121" y="86"/>
                                  </a:cxn>
                                  <a:cxn ang="0">
                                    <a:pos x="79" y="163"/>
                                  </a:cxn>
                                  <a:cxn ang="0">
                                    <a:pos x="17" y="146"/>
                                  </a:cxn>
                                  <a:cxn ang="0">
                                    <a:pos x="0" y="96"/>
                                  </a:cxn>
                                </a:cxnLst>
                                <a:rect l="0" t="0" r="r" b="b"/>
                                <a:pathLst>
                                  <a:path w="138" h="163">
                                    <a:moveTo>
                                      <a:pt x="0" y="96"/>
                                    </a:moveTo>
                                    <a:lnTo>
                                      <a:pt x="9" y="79"/>
                                    </a:lnTo>
                                    <a:lnTo>
                                      <a:pt x="109" y="0"/>
                                    </a:lnTo>
                                    <a:lnTo>
                                      <a:pt x="138" y="26"/>
                                    </a:lnTo>
                                    <a:lnTo>
                                      <a:pt x="110" y="50"/>
                                    </a:lnTo>
                                    <a:lnTo>
                                      <a:pt x="121" y="86"/>
                                    </a:lnTo>
                                    <a:lnTo>
                                      <a:pt x="79" y="163"/>
                                    </a:lnTo>
                                    <a:lnTo>
                                      <a:pt x="17" y="146"/>
                                    </a:lnTo>
                                    <a:lnTo>
                                      <a:pt x="0" y="96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008000">
                                  <a:alpha val="39999"/>
                                </a:srgbClr>
                              </a:solidFill>
                              <a:ln w="317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hu-HU"/>
                              </a:p>
                            </p:txBody>
                          </p:sp>
                          <p:sp>
                            <p:nvSpPr>
                              <p:cNvPr id="1103969" name="Freeform 97"/>
                              <p:cNvSpPr>
                                <a:spLocks noChangeAspect="1"/>
                              </p:cNvSpPr>
                              <p:nvPr/>
                            </p:nvSpPr>
                            <p:spPr bwMode="gray">
                              <a:xfrm>
                                <a:off x="4396" y="3087"/>
                                <a:ext cx="100" cy="114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0"/>
                                  </a:cxn>
                                  <a:cxn ang="0">
                                    <a:pos x="31" y="8"/>
                                  </a:cxn>
                                  <a:cxn ang="0">
                                    <a:pos x="108" y="68"/>
                                  </a:cxn>
                                  <a:cxn ang="0">
                                    <a:pos x="114" y="94"/>
                                  </a:cxn>
                                  <a:cxn ang="0">
                                    <a:pos x="149" y="127"/>
                                  </a:cxn>
                                  <a:cxn ang="0">
                                    <a:pos x="128" y="169"/>
                                  </a:cxn>
                                  <a:cxn ang="0">
                                    <a:pos x="99" y="143"/>
                                  </a:cxn>
                                  <a:cxn ang="0">
                                    <a:pos x="49" y="59"/>
                                  </a:cxn>
                                  <a:cxn ang="0">
                                    <a:pos x="0" y="0"/>
                                  </a:cxn>
                                </a:cxnLst>
                                <a:rect l="0" t="0" r="r" b="b"/>
                                <a:pathLst>
                                  <a:path w="149" h="169">
                                    <a:moveTo>
                                      <a:pt x="0" y="0"/>
                                    </a:moveTo>
                                    <a:lnTo>
                                      <a:pt x="31" y="8"/>
                                    </a:lnTo>
                                    <a:lnTo>
                                      <a:pt x="108" y="68"/>
                                    </a:lnTo>
                                    <a:lnTo>
                                      <a:pt x="114" y="94"/>
                                    </a:lnTo>
                                    <a:lnTo>
                                      <a:pt x="149" y="127"/>
                                    </a:lnTo>
                                    <a:lnTo>
                                      <a:pt x="128" y="169"/>
                                    </a:lnTo>
                                    <a:lnTo>
                                      <a:pt x="99" y="143"/>
                                    </a:lnTo>
                                    <a:lnTo>
                                      <a:pt x="49" y="59"/>
                                    </a:lnTo>
                                    <a:lnTo>
                                      <a:pt x="0" y="0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008000">
                                  <a:alpha val="39999"/>
                                </a:srgbClr>
                              </a:solidFill>
                              <a:ln w="317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hu-HU"/>
                              </a:p>
                            </p:txBody>
                          </p:sp>
                          <p:sp>
                            <p:nvSpPr>
                              <p:cNvPr id="1103970" name="Freeform 98"/>
                              <p:cNvSpPr>
                                <a:spLocks noChangeAspect="1"/>
                              </p:cNvSpPr>
                              <p:nvPr/>
                            </p:nvSpPr>
                            <p:spPr bwMode="gray">
                              <a:xfrm>
                                <a:off x="4820" y="2547"/>
                                <a:ext cx="28" cy="109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41"/>
                                  </a:cxn>
                                  <a:cxn ang="0">
                                    <a:pos x="6" y="162"/>
                                  </a:cxn>
                                  <a:cxn ang="0">
                                    <a:pos x="42" y="112"/>
                                  </a:cxn>
                                  <a:cxn ang="0">
                                    <a:pos x="13" y="0"/>
                                  </a:cxn>
                                  <a:cxn ang="0">
                                    <a:pos x="0" y="41"/>
                                  </a:cxn>
                                </a:cxnLst>
                                <a:rect l="0" t="0" r="r" b="b"/>
                                <a:pathLst>
                                  <a:path w="42" h="162">
                                    <a:moveTo>
                                      <a:pt x="0" y="41"/>
                                    </a:moveTo>
                                    <a:lnTo>
                                      <a:pt x="6" y="162"/>
                                    </a:lnTo>
                                    <a:lnTo>
                                      <a:pt x="42" y="112"/>
                                    </a:lnTo>
                                    <a:lnTo>
                                      <a:pt x="13" y="0"/>
                                    </a:lnTo>
                                    <a:lnTo>
                                      <a:pt x="0" y="41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008000">
                                  <a:alpha val="39999"/>
                                </a:srgbClr>
                              </a:solidFill>
                              <a:ln w="317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hu-HU"/>
                              </a:p>
                            </p:txBody>
                          </p:sp>
                          <p:sp>
                            <p:nvSpPr>
                              <p:cNvPr id="1103971" name="Freeform 99"/>
                              <p:cNvSpPr>
                                <a:spLocks noChangeAspect="1"/>
                              </p:cNvSpPr>
                              <p:nvPr/>
                            </p:nvSpPr>
                            <p:spPr bwMode="gray">
                              <a:xfrm>
                                <a:off x="4722" y="2711"/>
                                <a:ext cx="101" cy="84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0" y="126"/>
                                  </a:cxn>
                                  <a:cxn ang="0">
                                    <a:pos x="25" y="102"/>
                                  </a:cxn>
                                  <a:cxn ang="0">
                                    <a:pos x="65" y="102"/>
                                  </a:cxn>
                                  <a:cxn ang="0">
                                    <a:pos x="86" y="69"/>
                                  </a:cxn>
                                  <a:cxn ang="0">
                                    <a:pos x="119" y="45"/>
                                  </a:cxn>
                                  <a:cxn ang="0">
                                    <a:pos x="144" y="0"/>
                                  </a:cxn>
                                  <a:cxn ang="0">
                                    <a:pos x="151" y="32"/>
                                  </a:cxn>
                                  <a:cxn ang="0">
                                    <a:pos x="128" y="106"/>
                                  </a:cxn>
                                  <a:cxn ang="0">
                                    <a:pos x="79" y="124"/>
                                  </a:cxn>
                                  <a:cxn ang="0">
                                    <a:pos x="45" y="118"/>
                                  </a:cxn>
                                  <a:cxn ang="0">
                                    <a:pos x="0" y="126"/>
                                  </a:cxn>
                                </a:cxnLst>
                                <a:rect l="0" t="0" r="r" b="b"/>
                                <a:pathLst>
                                  <a:path w="151" h="126">
                                    <a:moveTo>
                                      <a:pt x="0" y="126"/>
                                    </a:moveTo>
                                    <a:lnTo>
                                      <a:pt x="25" y="102"/>
                                    </a:lnTo>
                                    <a:lnTo>
                                      <a:pt x="65" y="102"/>
                                    </a:lnTo>
                                    <a:lnTo>
                                      <a:pt x="86" y="69"/>
                                    </a:lnTo>
                                    <a:lnTo>
                                      <a:pt x="119" y="45"/>
                                    </a:lnTo>
                                    <a:lnTo>
                                      <a:pt x="144" y="0"/>
                                    </a:lnTo>
                                    <a:lnTo>
                                      <a:pt x="151" y="32"/>
                                    </a:lnTo>
                                    <a:lnTo>
                                      <a:pt x="128" y="106"/>
                                    </a:lnTo>
                                    <a:lnTo>
                                      <a:pt x="79" y="124"/>
                                    </a:lnTo>
                                    <a:lnTo>
                                      <a:pt x="45" y="118"/>
                                    </a:lnTo>
                                    <a:lnTo>
                                      <a:pt x="0" y="126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008000">
                                  <a:alpha val="39999"/>
                                </a:srgbClr>
                              </a:solidFill>
                              <a:ln w="317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hu-HU"/>
                              </a:p>
                            </p:txBody>
                          </p:sp>
                          <p:grpSp>
                            <p:nvGrpSpPr>
                              <p:cNvPr id="1103972" name="Group 100"/>
                              <p:cNvGrpSpPr>
                                <a:grpSpLocks noChangeAspect="1"/>
                              </p:cNvGrpSpPr>
                              <p:nvPr/>
                            </p:nvGrpSpPr>
                            <p:grpSpPr bwMode="auto">
                              <a:xfrm>
                                <a:off x="1999" y="2030"/>
                                <a:ext cx="1420" cy="1698"/>
                                <a:chOff x="1999" y="2030"/>
                                <a:chExt cx="1420" cy="1698"/>
                              </a:xfrm>
                            </p:grpSpPr>
                            <p:sp>
                              <p:nvSpPr>
                                <p:cNvPr id="1103973" name="Freeform 101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1999" y="2274"/>
                                  <a:ext cx="1207" cy="1454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74" y="193"/>
                                    </a:cxn>
                                    <a:cxn ang="0">
                                      <a:pos x="58" y="272"/>
                                    </a:cxn>
                                    <a:cxn ang="0">
                                      <a:pos x="79" y="318"/>
                                    </a:cxn>
                                    <a:cxn ang="0">
                                      <a:pos x="104" y="376"/>
                                    </a:cxn>
                                    <a:cxn ang="0">
                                      <a:pos x="136" y="363"/>
                                    </a:cxn>
                                    <a:cxn ang="0">
                                      <a:pos x="225" y="273"/>
                                    </a:cxn>
                                    <a:cxn ang="0">
                                      <a:pos x="294" y="264"/>
                                    </a:cxn>
                                    <a:cxn ang="0">
                                      <a:pos x="424" y="327"/>
                                    </a:cxn>
                                    <a:cxn ang="0">
                                      <a:pos x="543" y="446"/>
                                    </a:cxn>
                                    <a:cxn ang="0">
                                      <a:pos x="597" y="564"/>
                                    </a:cxn>
                                    <a:cxn ang="0">
                                      <a:pos x="710" y="842"/>
                                    </a:cxn>
                                    <a:cxn ang="0">
                                      <a:pos x="721" y="808"/>
                                    </a:cxn>
                                    <a:cxn ang="0">
                                      <a:pos x="852" y="974"/>
                                    </a:cxn>
                                    <a:cxn ang="0">
                                      <a:pos x="1055" y="1087"/>
                                    </a:cxn>
                                    <a:cxn ang="0">
                                      <a:pos x="1181" y="1184"/>
                                    </a:cxn>
                                    <a:cxn ang="0">
                                      <a:pos x="1189" y="1278"/>
                                    </a:cxn>
                                    <a:cxn ang="0">
                                      <a:pos x="1325" y="1607"/>
                                    </a:cxn>
                                    <a:cxn ang="0">
                                      <a:pos x="1291" y="1989"/>
                                    </a:cxn>
                                    <a:cxn ang="0">
                                      <a:pos x="1288" y="2136"/>
                                    </a:cxn>
                                    <a:cxn ang="0">
                                      <a:pos x="1354" y="2086"/>
                                    </a:cxn>
                                    <a:cxn ang="0">
                                      <a:pos x="1428" y="1920"/>
                                    </a:cxn>
                                    <a:cxn ang="0">
                                      <a:pos x="1550" y="1799"/>
                                    </a:cxn>
                                    <a:cxn ang="0">
                                      <a:pos x="1746" y="1483"/>
                                    </a:cxn>
                                    <a:cxn ang="0">
                                      <a:pos x="1636" y="1300"/>
                                    </a:cxn>
                                    <a:cxn ang="0">
                                      <a:pos x="1501" y="1205"/>
                                    </a:cxn>
                                    <a:cxn ang="0">
                                      <a:pos x="1308" y="1130"/>
                                    </a:cxn>
                                    <a:cxn ang="0">
                                      <a:pos x="1173" y="1158"/>
                                    </a:cxn>
                                    <a:cxn ang="0">
                                      <a:pos x="1084" y="1021"/>
                                    </a:cxn>
                                    <a:cxn ang="0">
                                      <a:pos x="952" y="960"/>
                                    </a:cxn>
                                    <a:cxn ang="0">
                                      <a:pos x="1064" y="835"/>
                                    </a:cxn>
                                    <a:cxn ang="0">
                                      <a:pos x="1184" y="913"/>
                                    </a:cxn>
                                    <a:cxn ang="0">
                                      <a:pos x="1249" y="721"/>
                                    </a:cxn>
                                    <a:cxn ang="0">
                                      <a:pos x="1367" y="591"/>
                                    </a:cxn>
                                    <a:cxn ang="0">
                                      <a:pos x="1389" y="612"/>
                                    </a:cxn>
                                    <a:cxn ang="0">
                                      <a:pos x="1409" y="567"/>
                                    </a:cxn>
                                    <a:cxn ang="0">
                                      <a:pos x="1342" y="514"/>
                                    </a:cxn>
                                    <a:cxn ang="0">
                                      <a:pos x="1499" y="410"/>
                                    </a:cxn>
                                    <a:cxn ang="0">
                                      <a:pos x="1437" y="340"/>
                                    </a:cxn>
                                    <a:cxn ang="0">
                                      <a:pos x="1375" y="314"/>
                                    </a:cxn>
                                    <a:cxn ang="0">
                                      <a:pos x="1330" y="267"/>
                                    </a:cxn>
                                    <a:cxn ang="0">
                                      <a:pos x="1216" y="246"/>
                                    </a:cxn>
                                    <a:cxn ang="0">
                                      <a:pos x="1233" y="367"/>
                                    </a:cxn>
                                    <a:cxn ang="0">
                                      <a:pos x="1181" y="459"/>
                                    </a:cxn>
                                    <a:cxn ang="0">
                                      <a:pos x="1018" y="354"/>
                                    </a:cxn>
                                    <a:cxn ang="0">
                                      <a:pos x="1047" y="223"/>
                                    </a:cxn>
                                    <a:cxn ang="0">
                                      <a:pos x="1069" y="168"/>
                                    </a:cxn>
                                    <a:cxn ang="0">
                                      <a:pos x="1158" y="92"/>
                                    </a:cxn>
                                    <a:cxn ang="0">
                                      <a:pos x="1084" y="96"/>
                                    </a:cxn>
                                    <a:cxn ang="0">
                                      <a:pos x="1035" y="48"/>
                                    </a:cxn>
                                    <a:cxn ang="0">
                                      <a:pos x="1009" y="89"/>
                                    </a:cxn>
                                    <a:cxn ang="0">
                                      <a:pos x="888" y="111"/>
                                    </a:cxn>
                                    <a:cxn ang="0">
                                      <a:pos x="822" y="123"/>
                                    </a:cxn>
                                    <a:cxn ang="0">
                                      <a:pos x="589" y="68"/>
                                    </a:cxn>
                                    <a:cxn ang="0">
                                      <a:pos x="452" y="76"/>
                                    </a:cxn>
                                    <a:cxn ang="0">
                                      <a:pos x="153" y="17"/>
                                    </a:cxn>
                                    <a:cxn ang="0">
                                      <a:pos x="16" y="93"/>
                                    </a:cxn>
                                    <a:cxn ang="0">
                                      <a:pos x="46" y="138"/>
                                    </a:cxn>
                                  </a:cxnLst>
                                  <a:rect l="0" t="0" r="r" b="b"/>
                                  <a:pathLst>
                                    <a:path w="1795" h="2160">
                                      <a:moveTo>
                                        <a:pt x="0" y="163"/>
                                      </a:moveTo>
                                      <a:lnTo>
                                        <a:pt x="25" y="168"/>
                                      </a:lnTo>
                                      <a:lnTo>
                                        <a:pt x="15" y="172"/>
                                      </a:lnTo>
                                      <a:lnTo>
                                        <a:pt x="25" y="185"/>
                                      </a:lnTo>
                                      <a:lnTo>
                                        <a:pt x="66" y="184"/>
                                      </a:lnTo>
                                      <a:lnTo>
                                        <a:pt x="74" y="193"/>
                                      </a:lnTo>
                                      <a:lnTo>
                                        <a:pt x="90" y="186"/>
                                      </a:lnTo>
                                      <a:lnTo>
                                        <a:pt x="95" y="210"/>
                                      </a:lnTo>
                                      <a:lnTo>
                                        <a:pt x="38" y="233"/>
                                      </a:lnTo>
                                      <a:lnTo>
                                        <a:pt x="28" y="258"/>
                                      </a:lnTo>
                                      <a:lnTo>
                                        <a:pt x="38" y="268"/>
                                      </a:lnTo>
                                      <a:lnTo>
                                        <a:pt x="58" y="272"/>
                                      </a:lnTo>
                                      <a:lnTo>
                                        <a:pt x="49" y="283"/>
                                      </a:lnTo>
                                      <a:lnTo>
                                        <a:pt x="57" y="294"/>
                                      </a:lnTo>
                                      <a:lnTo>
                                        <a:pt x="67" y="296"/>
                                      </a:lnTo>
                                      <a:lnTo>
                                        <a:pt x="77" y="281"/>
                                      </a:lnTo>
                                      <a:lnTo>
                                        <a:pt x="87" y="308"/>
                                      </a:lnTo>
                                      <a:lnTo>
                                        <a:pt x="79" y="318"/>
                                      </a:lnTo>
                                      <a:lnTo>
                                        <a:pt x="104" y="304"/>
                                      </a:lnTo>
                                      <a:lnTo>
                                        <a:pt x="123" y="323"/>
                                      </a:lnTo>
                                      <a:lnTo>
                                        <a:pt x="153" y="309"/>
                                      </a:lnTo>
                                      <a:lnTo>
                                        <a:pt x="125" y="356"/>
                                      </a:lnTo>
                                      <a:lnTo>
                                        <a:pt x="104" y="365"/>
                                      </a:lnTo>
                                      <a:lnTo>
                                        <a:pt x="104" y="376"/>
                                      </a:lnTo>
                                      <a:lnTo>
                                        <a:pt x="79" y="376"/>
                                      </a:lnTo>
                                      <a:lnTo>
                                        <a:pt x="62" y="394"/>
                                      </a:lnTo>
                                      <a:lnTo>
                                        <a:pt x="87" y="380"/>
                                      </a:lnTo>
                                      <a:lnTo>
                                        <a:pt x="111" y="381"/>
                                      </a:lnTo>
                                      <a:lnTo>
                                        <a:pt x="120" y="367"/>
                                      </a:lnTo>
                                      <a:lnTo>
                                        <a:pt x="136" y="363"/>
                                      </a:lnTo>
                                      <a:lnTo>
                                        <a:pt x="187" y="327"/>
                                      </a:lnTo>
                                      <a:lnTo>
                                        <a:pt x="198" y="314"/>
                                      </a:lnTo>
                                      <a:lnTo>
                                        <a:pt x="189" y="302"/>
                                      </a:lnTo>
                                      <a:lnTo>
                                        <a:pt x="235" y="260"/>
                                      </a:lnTo>
                                      <a:lnTo>
                                        <a:pt x="243" y="264"/>
                                      </a:lnTo>
                                      <a:lnTo>
                                        <a:pt x="225" y="273"/>
                                      </a:lnTo>
                                      <a:lnTo>
                                        <a:pt x="219" y="294"/>
                                      </a:lnTo>
                                      <a:lnTo>
                                        <a:pt x="229" y="294"/>
                                      </a:lnTo>
                                      <a:lnTo>
                                        <a:pt x="219" y="306"/>
                                      </a:lnTo>
                                      <a:lnTo>
                                        <a:pt x="264" y="290"/>
                                      </a:lnTo>
                                      <a:lnTo>
                                        <a:pt x="272" y="271"/>
                                      </a:lnTo>
                                      <a:lnTo>
                                        <a:pt x="294" y="264"/>
                                      </a:lnTo>
                                      <a:lnTo>
                                        <a:pt x="287" y="275"/>
                                      </a:lnTo>
                                      <a:lnTo>
                                        <a:pt x="324" y="290"/>
                                      </a:lnTo>
                                      <a:lnTo>
                                        <a:pt x="391" y="292"/>
                                      </a:lnTo>
                                      <a:lnTo>
                                        <a:pt x="397" y="308"/>
                                      </a:lnTo>
                                      <a:lnTo>
                                        <a:pt x="410" y="319"/>
                                      </a:lnTo>
                                      <a:lnTo>
                                        <a:pt x="424" y="327"/>
                                      </a:lnTo>
                                      <a:lnTo>
                                        <a:pt x="449" y="325"/>
                                      </a:lnTo>
                                      <a:lnTo>
                                        <a:pt x="470" y="335"/>
                                      </a:lnTo>
                                      <a:lnTo>
                                        <a:pt x="468" y="350"/>
                                      </a:lnTo>
                                      <a:lnTo>
                                        <a:pt x="499" y="371"/>
                                      </a:lnTo>
                                      <a:lnTo>
                                        <a:pt x="509" y="404"/>
                                      </a:lnTo>
                                      <a:lnTo>
                                        <a:pt x="543" y="446"/>
                                      </a:lnTo>
                                      <a:lnTo>
                                        <a:pt x="545" y="469"/>
                                      </a:lnTo>
                                      <a:lnTo>
                                        <a:pt x="588" y="493"/>
                                      </a:lnTo>
                                      <a:lnTo>
                                        <a:pt x="609" y="497"/>
                                      </a:lnTo>
                                      <a:lnTo>
                                        <a:pt x="615" y="527"/>
                                      </a:lnTo>
                                      <a:lnTo>
                                        <a:pt x="588" y="526"/>
                                      </a:lnTo>
                                      <a:lnTo>
                                        <a:pt x="597" y="564"/>
                                      </a:lnTo>
                                      <a:lnTo>
                                        <a:pt x="591" y="667"/>
                                      </a:lnTo>
                                      <a:lnTo>
                                        <a:pt x="619" y="721"/>
                                      </a:lnTo>
                                      <a:lnTo>
                                        <a:pt x="644" y="764"/>
                                      </a:lnTo>
                                      <a:lnTo>
                                        <a:pt x="670" y="772"/>
                                      </a:lnTo>
                                      <a:lnTo>
                                        <a:pt x="690" y="799"/>
                                      </a:lnTo>
                                      <a:lnTo>
                                        <a:pt x="710" y="842"/>
                                      </a:lnTo>
                                      <a:lnTo>
                                        <a:pt x="744" y="887"/>
                                      </a:lnTo>
                                      <a:lnTo>
                                        <a:pt x="756" y="920"/>
                                      </a:lnTo>
                                      <a:lnTo>
                                        <a:pt x="786" y="950"/>
                                      </a:lnTo>
                                      <a:lnTo>
                                        <a:pt x="796" y="941"/>
                                      </a:lnTo>
                                      <a:lnTo>
                                        <a:pt x="724" y="835"/>
                                      </a:lnTo>
                                      <a:lnTo>
                                        <a:pt x="721" y="808"/>
                                      </a:lnTo>
                                      <a:lnTo>
                                        <a:pt x="735" y="813"/>
                                      </a:lnTo>
                                      <a:lnTo>
                                        <a:pt x="761" y="860"/>
                                      </a:lnTo>
                                      <a:lnTo>
                                        <a:pt x="798" y="895"/>
                                      </a:lnTo>
                                      <a:lnTo>
                                        <a:pt x="797" y="908"/>
                                      </a:lnTo>
                                      <a:lnTo>
                                        <a:pt x="846" y="954"/>
                                      </a:lnTo>
                                      <a:lnTo>
                                        <a:pt x="852" y="974"/>
                                      </a:lnTo>
                                      <a:lnTo>
                                        <a:pt x="847" y="989"/>
                                      </a:lnTo>
                                      <a:lnTo>
                                        <a:pt x="857" y="1007"/>
                                      </a:lnTo>
                                      <a:lnTo>
                                        <a:pt x="955" y="1055"/>
                                      </a:lnTo>
                                      <a:lnTo>
                                        <a:pt x="998" y="1051"/>
                                      </a:lnTo>
                                      <a:lnTo>
                                        <a:pt x="1026" y="1074"/>
                                      </a:lnTo>
                                      <a:lnTo>
                                        <a:pt x="1055" y="1087"/>
                                      </a:lnTo>
                                      <a:lnTo>
                                        <a:pt x="1087" y="1092"/>
                                      </a:lnTo>
                                      <a:lnTo>
                                        <a:pt x="1113" y="1128"/>
                                      </a:lnTo>
                                      <a:lnTo>
                                        <a:pt x="1113" y="1143"/>
                                      </a:lnTo>
                                      <a:lnTo>
                                        <a:pt x="1123" y="1141"/>
                                      </a:lnTo>
                                      <a:lnTo>
                                        <a:pt x="1150" y="1166"/>
                                      </a:lnTo>
                                      <a:lnTo>
                                        <a:pt x="1181" y="1184"/>
                                      </a:lnTo>
                                      <a:lnTo>
                                        <a:pt x="1184" y="1170"/>
                                      </a:lnTo>
                                      <a:lnTo>
                                        <a:pt x="1201" y="1158"/>
                                      </a:lnTo>
                                      <a:lnTo>
                                        <a:pt x="1217" y="1166"/>
                                      </a:lnTo>
                                      <a:lnTo>
                                        <a:pt x="1220" y="1183"/>
                                      </a:lnTo>
                                      <a:lnTo>
                                        <a:pt x="1225" y="1232"/>
                                      </a:lnTo>
                                      <a:lnTo>
                                        <a:pt x="1189" y="1278"/>
                                      </a:lnTo>
                                      <a:lnTo>
                                        <a:pt x="1180" y="1321"/>
                                      </a:lnTo>
                                      <a:lnTo>
                                        <a:pt x="1176" y="1375"/>
                                      </a:lnTo>
                                      <a:lnTo>
                                        <a:pt x="1205" y="1411"/>
                                      </a:lnTo>
                                      <a:lnTo>
                                        <a:pt x="1239" y="1499"/>
                                      </a:lnTo>
                                      <a:lnTo>
                                        <a:pt x="1320" y="1557"/>
                                      </a:lnTo>
                                      <a:lnTo>
                                        <a:pt x="1325" y="1607"/>
                                      </a:lnTo>
                                      <a:lnTo>
                                        <a:pt x="1305" y="1724"/>
                                      </a:lnTo>
                                      <a:lnTo>
                                        <a:pt x="1306" y="1786"/>
                                      </a:lnTo>
                                      <a:lnTo>
                                        <a:pt x="1277" y="1860"/>
                                      </a:lnTo>
                                      <a:lnTo>
                                        <a:pt x="1275" y="1929"/>
                                      </a:lnTo>
                                      <a:lnTo>
                                        <a:pt x="1295" y="1935"/>
                                      </a:lnTo>
                                      <a:lnTo>
                                        <a:pt x="1291" y="1989"/>
                                      </a:lnTo>
                                      <a:lnTo>
                                        <a:pt x="1268" y="2025"/>
                                      </a:lnTo>
                                      <a:lnTo>
                                        <a:pt x="1266" y="2048"/>
                                      </a:lnTo>
                                      <a:lnTo>
                                        <a:pt x="1275" y="2078"/>
                                      </a:lnTo>
                                      <a:lnTo>
                                        <a:pt x="1271" y="2104"/>
                                      </a:lnTo>
                                      <a:lnTo>
                                        <a:pt x="1287" y="2115"/>
                                      </a:lnTo>
                                      <a:lnTo>
                                        <a:pt x="1288" y="2136"/>
                                      </a:lnTo>
                                      <a:lnTo>
                                        <a:pt x="1296" y="2154"/>
                                      </a:lnTo>
                                      <a:lnTo>
                                        <a:pt x="1310" y="2160"/>
                                      </a:lnTo>
                                      <a:lnTo>
                                        <a:pt x="1316" y="2137"/>
                                      </a:lnTo>
                                      <a:lnTo>
                                        <a:pt x="1347" y="2131"/>
                                      </a:lnTo>
                                      <a:lnTo>
                                        <a:pt x="1334" y="2116"/>
                                      </a:lnTo>
                                      <a:lnTo>
                                        <a:pt x="1354" y="2086"/>
                                      </a:lnTo>
                                      <a:lnTo>
                                        <a:pt x="1385" y="2039"/>
                                      </a:lnTo>
                                      <a:lnTo>
                                        <a:pt x="1360" y="2012"/>
                                      </a:lnTo>
                                      <a:lnTo>
                                        <a:pt x="1387" y="1994"/>
                                      </a:lnTo>
                                      <a:lnTo>
                                        <a:pt x="1409" y="1941"/>
                                      </a:lnTo>
                                      <a:lnTo>
                                        <a:pt x="1392" y="1919"/>
                                      </a:lnTo>
                                      <a:lnTo>
                                        <a:pt x="1428" y="1920"/>
                                      </a:lnTo>
                                      <a:lnTo>
                                        <a:pt x="1430" y="1885"/>
                                      </a:lnTo>
                                      <a:lnTo>
                                        <a:pt x="1488" y="1877"/>
                                      </a:lnTo>
                                      <a:lnTo>
                                        <a:pt x="1505" y="1853"/>
                                      </a:lnTo>
                                      <a:lnTo>
                                        <a:pt x="1482" y="1804"/>
                                      </a:lnTo>
                                      <a:lnTo>
                                        <a:pt x="1530" y="1820"/>
                                      </a:lnTo>
                                      <a:lnTo>
                                        <a:pt x="1550" y="1799"/>
                                      </a:lnTo>
                                      <a:lnTo>
                                        <a:pt x="1616" y="1712"/>
                                      </a:lnTo>
                                      <a:lnTo>
                                        <a:pt x="1618" y="1666"/>
                                      </a:lnTo>
                                      <a:lnTo>
                                        <a:pt x="1670" y="1629"/>
                                      </a:lnTo>
                                      <a:lnTo>
                                        <a:pt x="1716" y="1615"/>
                                      </a:lnTo>
                                      <a:lnTo>
                                        <a:pt x="1741" y="1548"/>
                                      </a:lnTo>
                                      <a:lnTo>
                                        <a:pt x="1746" y="1483"/>
                                      </a:lnTo>
                                      <a:lnTo>
                                        <a:pt x="1795" y="1420"/>
                                      </a:lnTo>
                                      <a:lnTo>
                                        <a:pt x="1791" y="1366"/>
                                      </a:lnTo>
                                      <a:lnTo>
                                        <a:pt x="1740" y="1334"/>
                                      </a:lnTo>
                                      <a:lnTo>
                                        <a:pt x="1671" y="1328"/>
                                      </a:lnTo>
                                      <a:lnTo>
                                        <a:pt x="1666" y="1311"/>
                                      </a:lnTo>
                                      <a:lnTo>
                                        <a:pt x="1636" y="1300"/>
                                      </a:lnTo>
                                      <a:lnTo>
                                        <a:pt x="1578" y="1319"/>
                                      </a:lnTo>
                                      <a:lnTo>
                                        <a:pt x="1579" y="1296"/>
                                      </a:lnTo>
                                      <a:lnTo>
                                        <a:pt x="1599" y="1266"/>
                                      </a:lnTo>
                                      <a:lnTo>
                                        <a:pt x="1576" y="1229"/>
                                      </a:lnTo>
                                      <a:lnTo>
                                        <a:pt x="1543" y="1208"/>
                                      </a:lnTo>
                                      <a:lnTo>
                                        <a:pt x="1501" y="1205"/>
                                      </a:lnTo>
                                      <a:lnTo>
                                        <a:pt x="1463" y="1167"/>
                                      </a:lnTo>
                                      <a:lnTo>
                                        <a:pt x="1447" y="1153"/>
                                      </a:lnTo>
                                      <a:lnTo>
                                        <a:pt x="1422" y="1138"/>
                                      </a:lnTo>
                                      <a:lnTo>
                                        <a:pt x="1353" y="1136"/>
                                      </a:lnTo>
                                      <a:lnTo>
                                        <a:pt x="1326" y="1109"/>
                                      </a:lnTo>
                                      <a:lnTo>
                                        <a:pt x="1308" y="1130"/>
                                      </a:lnTo>
                                      <a:lnTo>
                                        <a:pt x="1305" y="1108"/>
                                      </a:lnTo>
                                      <a:lnTo>
                                        <a:pt x="1258" y="1128"/>
                                      </a:lnTo>
                                      <a:lnTo>
                                        <a:pt x="1233" y="1171"/>
                                      </a:lnTo>
                                      <a:lnTo>
                                        <a:pt x="1226" y="1162"/>
                                      </a:lnTo>
                                      <a:lnTo>
                                        <a:pt x="1201" y="1149"/>
                                      </a:lnTo>
                                      <a:lnTo>
                                        <a:pt x="1173" y="1158"/>
                                      </a:lnTo>
                                      <a:lnTo>
                                        <a:pt x="1158" y="1147"/>
                                      </a:lnTo>
                                      <a:lnTo>
                                        <a:pt x="1141" y="1129"/>
                                      </a:lnTo>
                                      <a:lnTo>
                                        <a:pt x="1147" y="1067"/>
                                      </a:lnTo>
                                      <a:lnTo>
                                        <a:pt x="1122" y="1054"/>
                                      </a:lnTo>
                                      <a:lnTo>
                                        <a:pt x="1069" y="1054"/>
                                      </a:lnTo>
                                      <a:lnTo>
                                        <a:pt x="1084" y="1021"/>
                                      </a:lnTo>
                                      <a:lnTo>
                                        <a:pt x="1098" y="975"/>
                                      </a:lnTo>
                                      <a:lnTo>
                                        <a:pt x="1083" y="967"/>
                                      </a:lnTo>
                                      <a:lnTo>
                                        <a:pt x="1051" y="976"/>
                                      </a:lnTo>
                                      <a:lnTo>
                                        <a:pt x="1034" y="1014"/>
                                      </a:lnTo>
                                      <a:lnTo>
                                        <a:pt x="979" y="1011"/>
                                      </a:lnTo>
                                      <a:lnTo>
                                        <a:pt x="952" y="960"/>
                                      </a:lnTo>
                                      <a:lnTo>
                                        <a:pt x="961" y="904"/>
                                      </a:lnTo>
                                      <a:lnTo>
                                        <a:pt x="956" y="872"/>
                                      </a:lnTo>
                                      <a:lnTo>
                                        <a:pt x="988" y="842"/>
                                      </a:lnTo>
                                      <a:lnTo>
                                        <a:pt x="1030" y="839"/>
                                      </a:lnTo>
                                      <a:lnTo>
                                        <a:pt x="1064" y="854"/>
                                      </a:lnTo>
                                      <a:lnTo>
                                        <a:pt x="1064" y="835"/>
                                      </a:lnTo>
                                      <a:lnTo>
                                        <a:pt x="1083" y="824"/>
                                      </a:lnTo>
                                      <a:lnTo>
                                        <a:pt x="1139" y="838"/>
                                      </a:lnTo>
                                      <a:lnTo>
                                        <a:pt x="1154" y="851"/>
                                      </a:lnTo>
                                      <a:lnTo>
                                        <a:pt x="1155" y="879"/>
                                      </a:lnTo>
                                      <a:lnTo>
                                        <a:pt x="1175" y="914"/>
                                      </a:lnTo>
                                      <a:lnTo>
                                        <a:pt x="1184" y="913"/>
                                      </a:lnTo>
                                      <a:lnTo>
                                        <a:pt x="1188" y="887"/>
                                      </a:lnTo>
                                      <a:lnTo>
                                        <a:pt x="1172" y="824"/>
                                      </a:lnTo>
                                      <a:lnTo>
                                        <a:pt x="1180" y="797"/>
                                      </a:lnTo>
                                      <a:lnTo>
                                        <a:pt x="1249" y="747"/>
                                      </a:lnTo>
                                      <a:lnTo>
                                        <a:pt x="1241" y="708"/>
                                      </a:lnTo>
                                      <a:lnTo>
                                        <a:pt x="1249" y="721"/>
                                      </a:lnTo>
                                      <a:lnTo>
                                        <a:pt x="1262" y="689"/>
                                      </a:lnTo>
                                      <a:lnTo>
                                        <a:pt x="1275" y="658"/>
                                      </a:lnTo>
                                      <a:lnTo>
                                        <a:pt x="1326" y="643"/>
                                      </a:lnTo>
                                      <a:lnTo>
                                        <a:pt x="1313" y="634"/>
                                      </a:lnTo>
                                      <a:lnTo>
                                        <a:pt x="1325" y="609"/>
                                      </a:lnTo>
                                      <a:lnTo>
                                        <a:pt x="1367" y="591"/>
                                      </a:lnTo>
                                      <a:lnTo>
                                        <a:pt x="1367" y="581"/>
                                      </a:lnTo>
                                      <a:lnTo>
                                        <a:pt x="1399" y="567"/>
                                      </a:lnTo>
                                      <a:lnTo>
                                        <a:pt x="1397" y="580"/>
                                      </a:lnTo>
                                      <a:lnTo>
                                        <a:pt x="1417" y="577"/>
                                      </a:lnTo>
                                      <a:lnTo>
                                        <a:pt x="1380" y="593"/>
                                      </a:lnTo>
                                      <a:lnTo>
                                        <a:pt x="1389" y="612"/>
                                      </a:lnTo>
                                      <a:lnTo>
                                        <a:pt x="1405" y="593"/>
                                      </a:lnTo>
                                      <a:lnTo>
                                        <a:pt x="1447" y="580"/>
                                      </a:lnTo>
                                      <a:lnTo>
                                        <a:pt x="1463" y="564"/>
                                      </a:lnTo>
                                      <a:lnTo>
                                        <a:pt x="1453" y="547"/>
                                      </a:lnTo>
                                      <a:lnTo>
                                        <a:pt x="1443" y="573"/>
                                      </a:lnTo>
                                      <a:lnTo>
                                        <a:pt x="1409" y="567"/>
                                      </a:lnTo>
                                      <a:lnTo>
                                        <a:pt x="1391" y="547"/>
                                      </a:lnTo>
                                      <a:lnTo>
                                        <a:pt x="1397" y="533"/>
                                      </a:lnTo>
                                      <a:lnTo>
                                        <a:pt x="1374" y="529"/>
                                      </a:lnTo>
                                      <a:lnTo>
                                        <a:pt x="1404" y="517"/>
                                      </a:lnTo>
                                      <a:lnTo>
                                        <a:pt x="1387" y="508"/>
                                      </a:lnTo>
                                      <a:lnTo>
                                        <a:pt x="1342" y="514"/>
                                      </a:lnTo>
                                      <a:lnTo>
                                        <a:pt x="1378" y="488"/>
                                      </a:lnTo>
                                      <a:lnTo>
                                        <a:pt x="1460" y="488"/>
                                      </a:lnTo>
                                      <a:lnTo>
                                        <a:pt x="1521" y="450"/>
                                      </a:lnTo>
                                      <a:lnTo>
                                        <a:pt x="1518" y="422"/>
                                      </a:lnTo>
                                      <a:lnTo>
                                        <a:pt x="1499" y="425"/>
                                      </a:lnTo>
                                      <a:lnTo>
                                        <a:pt x="1499" y="410"/>
                                      </a:lnTo>
                                      <a:lnTo>
                                        <a:pt x="1458" y="427"/>
                                      </a:lnTo>
                                      <a:lnTo>
                                        <a:pt x="1447" y="421"/>
                                      </a:lnTo>
                                      <a:lnTo>
                                        <a:pt x="1497" y="401"/>
                                      </a:lnTo>
                                      <a:lnTo>
                                        <a:pt x="1458" y="377"/>
                                      </a:lnTo>
                                      <a:lnTo>
                                        <a:pt x="1438" y="360"/>
                                      </a:lnTo>
                                      <a:lnTo>
                                        <a:pt x="1437" y="340"/>
                                      </a:lnTo>
                                      <a:lnTo>
                                        <a:pt x="1420" y="331"/>
                                      </a:lnTo>
                                      <a:lnTo>
                                        <a:pt x="1422" y="318"/>
                                      </a:lnTo>
                                      <a:lnTo>
                                        <a:pt x="1416" y="305"/>
                                      </a:lnTo>
                                      <a:lnTo>
                                        <a:pt x="1399" y="283"/>
                                      </a:lnTo>
                                      <a:lnTo>
                                        <a:pt x="1387" y="294"/>
                                      </a:lnTo>
                                      <a:lnTo>
                                        <a:pt x="1375" y="314"/>
                                      </a:lnTo>
                                      <a:lnTo>
                                        <a:pt x="1349" y="329"/>
                                      </a:lnTo>
                                      <a:lnTo>
                                        <a:pt x="1347" y="314"/>
                                      </a:lnTo>
                                      <a:lnTo>
                                        <a:pt x="1316" y="323"/>
                                      </a:lnTo>
                                      <a:lnTo>
                                        <a:pt x="1337" y="304"/>
                                      </a:lnTo>
                                      <a:lnTo>
                                        <a:pt x="1333" y="289"/>
                                      </a:lnTo>
                                      <a:lnTo>
                                        <a:pt x="1330" y="267"/>
                                      </a:lnTo>
                                      <a:lnTo>
                                        <a:pt x="1305" y="264"/>
                                      </a:lnTo>
                                      <a:lnTo>
                                        <a:pt x="1305" y="255"/>
                                      </a:lnTo>
                                      <a:lnTo>
                                        <a:pt x="1275" y="235"/>
                                      </a:lnTo>
                                      <a:lnTo>
                                        <a:pt x="1258" y="242"/>
                                      </a:lnTo>
                                      <a:lnTo>
                                        <a:pt x="1220" y="234"/>
                                      </a:lnTo>
                                      <a:lnTo>
                                        <a:pt x="1216" y="246"/>
                                      </a:lnTo>
                                      <a:lnTo>
                                        <a:pt x="1225" y="255"/>
                                      </a:lnTo>
                                      <a:lnTo>
                                        <a:pt x="1216" y="273"/>
                                      </a:lnTo>
                                      <a:lnTo>
                                        <a:pt x="1230" y="298"/>
                                      </a:lnTo>
                                      <a:lnTo>
                                        <a:pt x="1206" y="315"/>
                                      </a:lnTo>
                                      <a:lnTo>
                                        <a:pt x="1225" y="327"/>
                                      </a:lnTo>
                                      <a:lnTo>
                                        <a:pt x="1233" y="367"/>
                                      </a:lnTo>
                                      <a:lnTo>
                                        <a:pt x="1195" y="402"/>
                                      </a:lnTo>
                                      <a:lnTo>
                                        <a:pt x="1208" y="443"/>
                                      </a:lnTo>
                                      <a:lnTo>
                                        <a:pt x="1220" y="450"/>
                                      </a:lnTo>
                                      <a:lnTo>
                                        <a:pt x="1193" y="471"/>
                                      </a:lnTo>
                                      <a:lnTo>
                                        <a:pt x="1176" y="472"/>
                                      </a:lnTo>
                                      <a:lnTo>
                                        <a:pt x="1181" y="459"/>
                                      </a:lnTo>
                                      <a:lnTo>
                                        <a:pt x="1159" y="434"/>
                                      </a:lnTo>
                                      <a:lnTo>
                                        <a:pt x="1159" y="392"/>
                                      </a:lnTo>
                                      <a:lnTo>
                                        <a:pt x="1117" y="387"/>
                                      </a:lnTo>
                                      <a:lnTo>
                                        <a:pt x="1067" y="356"/>
                                      </a:lnTo>
                                      <a:lnTo>
                                        <a:pt x="1040" y="347"/>
                                      </a:lnTo>
                                      <a:lnTo>
                                        <a:pt x="1018" y="354"/>
                                      </a:lnTo>
                                      <a:lnTo>
                                        <a:pt x="1013" y="317"/>
                                      </a:lnTo>
                                      <a:lnTo>
                                        <a:pt x="998" y="322"/>
                                      </a:lnTo>
                                      <a:lnTo>
                                        <a:pt x="994" y="259"/>
                                      </a:lnTo>
                                      <a:lnTo>
                                        <a:pt x="1021" y="243"/>
                                      </a:lnTo>
                                      <a:lnTo>
                                        <a:pt x="1023" y="227"/>
                                      </a:lnTo>
                                      <a:lnTo>
                                        <a:pt x="1047" y="223"/>
                                      </a:lnTo>
                                      <a:lnTo>
                                        <a:pt x="1009" y="197"/>
                                      </a:lnTo>
                                      <a:lnTo>
                                        <a:pt x="1047" y="210"/>
                                      </a:lnTo>
                                      <a:lnTo>
                                        <a:pt x="1058" y="196"/>
                                      </a:lnTo>
                                      <a:lnTo>
                                        <a:pt x="1079" y="197"/>
                                      </a:lnTo>
                                      <a:lnTo>
                                        <a:pt x="1098" y="172"/>
                                      </a:lnTo>
                                      <a:lnTo>
                                        <a:pt x="1069" y="168"/>
                                      </a:lnTo>
                                      <a:lnTo>
                                        <a:pt x="1055" y="155"/>
                                      </a:lnTo>
                                      <a:lnTo>
                                        <a:pt x="1100" y="163"/>
                                      </a:lnTo>
                                      <a:lnTo>
                                        <a:pt x="1102" y="138"/>
                                      </a:lnTo>
                                      <a:lnTo>
                                        <a:pt x="1147" y="142"/>
                                      </a:lnTo>
                                      <a:lnTo>
                                        <a:pt x="1172" y="125"/>
                                      </a:lnTo>
                                      <a:lnTo>
                                        <a:pt x="1158" y="92"/>
                                      </a:lnTo>
                                      <a:lnTo>
                                        <a:pt x="1173" y="86"/>
                                      </a:lnTo>
                                      <a:lnTo>
                                        <a:pt x="1117" y="57"/>
                                      </a:lnTo>
                                      <a:lnTo>
                                        <a:pt x="1126" y="82"/>
                                      </a:lnTo>
                                      <a:lnTo>
                                        <a:pt x="1113" y="86"/>
                                      </a:lnTo>
                                      <a:lnTo>
                                        <a:pt x="1092" y="121"/>
                                      </a:lnTo>
                                      <a:lnTo>
                                        <a:pt x="1084" y="96"/>
                                      </a:lnTo>
                                      <a:lnTo>
                                        <a:pt x="1063" y="71"/>
                                      </a:lnTo>
                                      <a:lnTo>
                                        <a:pt x="1051" y="96"/>
                                      </a:lnTo>
                                      <a:lnTo>
                                        <a:pt x="1035" y="68"/>
                                      </a:lnTo>
                                      <a:lnTo>
                                        <a:pt x="1018" y="60"/>
                                      </a:lnTo>
                                      <a:lnTo>
                                        <a:pt x="1023" y="48"/>
                                      </a:lnTo>
                                      <a:lnTo>
                                        <a:pt x="1035" y="48"/>
                                      </a:lnTo>
                                      <a:lnTo>
                                        <a:pt x="1015" y="18"/>
                                      </a:lnTo>
                                      <a:lnTo>
                                        <a:pt x="985" y="0"/>
                                      </a:lnTo>
                                      <a:lnTo>
                                        <a:pt x="971" y="18"/>
                                      </a:lnTo>
                                      <a:lnTo>
                                        <a:pt x="967" y="50"/>
                                      </a:lnTo>
                                      <a:lnTo>
                                        <a:pt x="1005" y="64"/>
                                      </a:lnTo>
                                      <a:lnTo>
                                        <a:pt x="1009" y="89"/>
                                      </a:lnTo>
                                      <a:lnTo>
                                        <a:pt x="979" y="101"/>
                                      </a:lnTo>
                                      <a:lnTo>
                                        <a:pt x="983" y="121"/>
                                      </a:lnTo>
                                      <a:lnTo>
                                        <a:pt x="969" y="114"/>
                                      </a:lnTo>
                                      <a:lnTo>
                                        <a:pt x="964" y="101"/>
                                      </a:lnTo>
                                      <a:lnTo>
                                        <a:pt x="943" y="109"/>
                                      </a:lnTo>
                                      <a:lnTo>
                                        <a:pt x="888" y="111"/>
                                      </a:lnTo>
                                      <a:lnTo>
                                        <a:pt x="875" y="98"/>
                                      </a:lnTo>
                                      <a:lnTo>
                                        <a:pt x="835" y="78"/>
                                      </a:lnTo>
                                      <a:lnTo>
                                        <a:pt x="802" y="93"/>
                                      </a:lnTo>
                                      <a:lnTo>
                                        <a:pt x="813" y="98"/>
                                      </a:lnTo>
                                      <a:lnTo>
                                        <a:pt x="840" y="85"/>
                                      </a:lnTo>
                                      <a:lnTo>
                                        <a:pt x="822" y="123"/>
                                      </a:lnTo>
                                      <a:lnTo>
                                        <a:pt x="782" y="101"/>
                                      </a:lnTo>
                                      <a:lnTo>
                                        <a:pt x="710" y="102"/>
                                      </a:lnTo>
                                      <a:lnTo>
                                        <a:pt x="731" y="92"/>
                                      </a:lnTo>
                                      <a:lnTo>
                                        <a:pt x="681" y="80"/>
                                      </a:lnTo>
                                      <a:lnTo>
                                        <a:pt x="614" y="56"/>
                                      </a:lnTo>
                                      <a:lnTo>
                                        <a:pt x="589" y="68"/>
                                      </a:lnTo>
                                      <a:lnTo>
                                        <a:pt x="589" y="48"/>
                                      </a:lnTo>
                                      <a:lnTo>
                                        <a:pt x="572" y="68"/>
                                      </a:lnTo>
                                      <a:lnTo>
                                        <a:pt x="545" y="46"/>
                                      </a:lnTo>
                                      <a:lnTo>
                                        <a:pt x="501" y="72"/>
                                      </a:lnTo>
                                      <a:lnTo>
                                        <a:pt x="499" y="65"/>
                                      </a:lnTo>
                                      <a:lnTo>
                                        <a:pt x="452" y="76"/>
                                      </a:lnTo>
                                      <a:lnTo>
                                        <a:pt x="459" y="89"/>
                                      </a:lnTo>
                                      <a:lnTo>
                                        <a:pt x="366" y="60"/>
                                      </a:lnTo>
                                      <a:lnTo>
                                        <a:pt x="222" y="40"/>
                                      </a:lnTo>
                                      <a:lnTo>
                                        <a:pt x="215" y="30"/>
                                      </a:lnTo>
                                      <a:lnTo>
                                        <a:pt x="169" y="21"/>
                                      </a:lnTo>
                                      <a:lnTo>
                                        <a:pt x="153" y="17"/>
                                      </a:lnTo>
                                      <a:lnTo>
                                        <a:pt x="139" y="30"/>
                                      </a:lnTo>
                                      <a:lnTo>
                                        <a:pt x="106" y="36"/>
                                      </a:lnTo>
                                      <a:lnTo>
                                        <a:pt x="77" y="50"/>
                                      </a:lnTo>
                                      <a:lnTo>
                                        <a:pt x="61" y="75"/>
                                      </a:lnTo>
                                      <a:lnTo>
                                        <a:pt x="24" y="80"/>
                                      </a:lnTo>
                                      <a:lnTo>
                                        <a:pt x="16" y="93"/>
                                      </a:lnTo>
                                      <a:lnTo>
                                        <a:pt x="61" y="125"/>
                                      </a:lnTo>
                                      <a:lnTo>
                                        <a:pt x="81" y="136"/>
                                      </a:lnTo>
                                      <a:lnTo>
                                        <a:pt x="96" y="146"/>
                                      </a:lnTo>
                                      <a:lnTo>
                                        <a:pt x="61" y="150"/>
                                      </a:lnTo>
                                      <a:lnTo>
                                        <a:pt x="61" y="138"/>
                                      </a:lnTo>
                                      <a:lnTo>
                                        <a:pt x="46" y="138"/>
                                      </a:lnTo>
                                      <a:lnTo>
                                        <a:pt x="0" y="163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  <p:sp>
                              <p:nvSpPr>
                                <p:cNvPr id="1103974" name="Freeform 102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2382" y="2224"/>
                                  <a:ext cx="99" cy="63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0" y="73"/>
                                    </a:cxn>
                                    <a:cxn ang="0">
                                      <a:pos x="29" y="24"/>
                                    </a:cxn>
                                    <a:cxn ang="0">
                                      <a:pos x="19" y="7"/>
                                    </a:cxn>
                                    <a:cxn ang="0">
                                      <a:pos x="61" y="0"/>
                                    </a:cxn>
                                    <a:cxn ang="0">
                                      <a:pos x="92" y="16"/>
                                    </a:cxn>
                                    <a:cxn ang="0">
                                      <a:pos x="112" y="11"/>
                                    </a:cxn>
                                    <a:cxn ang="0">
                                      <a:pos x="146" y="29"/>
                                    </a:cxn>
                                    <a:cxn ang="0">
                                      <a:pos x="79" y="66"/>
                                    </a:cxn>
                                    <a:cxn ang="0">
                                      <a:pos x="71" y="86"/>
                                    </a:cxn>
                                    <a:cxn ang="0">
                                      <a:pos x="41" y="95"/>
                                    </a:cxn>
                                    <a:cxn ang="0">
                                      <a:pos x="0" y="73"/>
                                    </a:cxn>
                                  </a:cxnLst>
                                  <a:rect l="0" t="0" r="r" b="b"/>
                                  <a:pathLst>
                                    <a:path w="146" h="95">
                                      <a:moveTo>
                                        <a:pt x="0" y="73"/>
                                      </a:moveTo>
                                      <a:lnTo>
                                        <a:pt x="29" y="24"/>
                                      </a:lnTo>
                                      <a:lnTo>
                                        <a:pt x="19" y="7"/>
                                      </a:lnTo>
                                      <a:lnTo>
                                        <a:pt x="61" y="0"/>
                                      </a:lnTo>
                                      <a:lnTo>
                                        <a:pt x="92" y="16"/>
                                      </a:lnTo>
                                      <a:lnTo>
                                        <a:pt x="112" y="11"/>
                                      </a:lnTo>
                                      <a:lnTo>
                                        <a:pt x="146" y="29"/>
                                      </a:lnTo>
                                      <a:lnTo>
                                        <a:pt x="79" y="66"/>
                                      </a:lnTo>
                                      <a:lnTo>
                                        <a:pt x="71" y="86"/>
                                      </a:lnTo>
                                      <a:lnTo>
                                        <a:pt x="41" y="95"/>
                                      </a:lnTo>
                                      <a:lnTo>
                                        <a:pt x="0" y="73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  <p:sp>
                              <p:nvSpPr>
                                <p:cNvPr id="1103975" name="Freeform 103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2444" y="2248"/>
                                  <a:ext cx="166" cy="88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0" y="41"/>
                                    </a:cxn>
                                    <a:cxn ang="0">
                                      <a:pos x="36" y="7"/>
                                    </a:cxn>
                                    <a:cxn ang="0">
                                      <a:pos x="94" y="29"/>
                                    </a:cxn>
                                    <a:cxn ang="0">
                                      <a:pos x="147" y="0"/>
                                    </a:cxn>
                                    <a:cxn ang="0">
                                      <a:pos x="184" y="14"/>
                                    </a:cxn>
                                    <a:cxn ang="0">
                                      <a:pos x="197" y="62"/>
                                    </a:cxn>
                                    <a:cxn ang="0">
                                      <a:pos x="246" y="87"/>
                                    </a:cxn>
                                    <a:cxn ang="0">
                                      <a:pos x="219" y="122"/>
                                    </a:cxn>
                                    <a:cxn ang="0">
                                      <a:pos x="167" y="104"/>
                                    </a:cxn>
                                    <a:cxn ang="0">
                                      <a:pos x="77" y="130"/>
                                    </a:cxn>
                                    <a:cxn ang="0">
                                      <a:pos x="22" y="90"/>
                                    </a:cxn>
                                    <a:cxn ang="0">
                                      <a:pos x="19" y="74"/>
                                    </a:cxn>
                                    <a:cxn ang="0">
                                      <a:pos x="47" y="50"/>
                                    </a:cxn>
                                    <a:cxn ang="0">
                                      <a:pos x="11" y="54"/>
                                    </a:cxn>
                                    <a:cxn ang="0">
                                      <a:pos x="0" y="41"/>
                                    </a:cxn>
                                  </a:cxnLst>
                                  <a:rect l="0" t="0" r="r" b="b"/>
                                  <a:pathLst>
                                    <a:path w="246" h="130">
                                      <a:moveTo>
                                        <a:pt x="0" y="41"/>
                                      </a:moveTo>
                                      <a:lnTo>
                                        <a:pt x="36" y="7"/>
                                      </a:lnTo>
                                      <a:lnTo>
                                        <a:pt x="94" y="29"/>
                                      </a:lnTo>
                                      <a:lnTo>
                                        <a:pt x="147" y="0"/>
                                      </a:lnTo>
                                      <a:lnTo>
                                        <a:pt x="184" y="14"/>
                                      </a:lnTo>
                                      <a:lnTo>
                                        <a:pt x="197" y="62"/>
                                      </a:lnTo>
                                      <a:lnTo>
                                        <a:pt x="246" y="87"/>
                                      </a:lnTo>
                                      <a:lnTo>
                                        <a:pt x="219" y="122"/>
                                      </a:lnTo>
                                      <a:lnTo>
                                        <a:pt x="167" y="104"/>
                                      </a:lnTo>
                                      <a:lnTo>
                                        <a:pt x="77" y="130"/>
                                      </a:lnTo>
                                      <a:lnTo>
                                        <a:pt x="22" y="90"/>
                                      </a:lnTo>
                                      <a:lnTo>
                                        <a:pt x="19" y="74"/>
                                      </a:lnTo>
                                      <a:lnTo>
                                        <a:pt x="47" y="50"/>
                                      </a:lnTo>
                                      <a:lnTo>
                                        <a:pt x="11" y="54"/>
                                      </a:lnTo>
                                      <a:lnTo>
                                        <a:pt x="0" y="41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  <p:sp>
                              <p:nvSpPr>
                                <p:cNvPr id="1103976" name="Freeform 104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2867" y="2030"/>
                                  <a:ext cx="552" cy="438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4" y="170"/>
                                    </a:cxn>
                                    <a:cxn ang="0">
                                      <a:pos x="90" y="153"/>
                                    </a:cxn>
                                    <a:cxn ang="0">
                                      <a:pos x="93" y="123"/>
                                    </a:cxn>
                                    <a:cxn ang="0">
                                      <a:pos x="118" y="83"/>
                                    </a:cxn>
                                    <a:cxn ang="0">
                                      <a:pos x="150" y="61"/>
                                    </a:cxn>
                                    <a:cxn ang="0">
                                      <a:pos x="173" y="54"/>
                                    </a:cxn>
                                    <a:cxn ang="0">
                                      <a:pos x="260" y="53"/>
                                    </a:cxn>
                                    <a:cxn ang="0">
                                      <a:pos x="295" y="34"/>
                                    </a:cxn>
                                    <a:cxn ang="0">
                                      <a:pos x="425" y="41"/>
                                    </a:cxn>
                                    <a:cxn ang="0">
                                      <a:pos x="393" y="8"/>
                                    </a:cxn>
                                    <a:cxn ang="0">
                                      <a:pos x="467" y="12"/>
                                    </a:cxn>
                                    <a:cxn ang="0">
                                      <a:pos x="597" y="8"/>
                                    </a:cxn>
                                    <a:cxn ang="0">
                                      <a:pos x="688" y="32"/>
                                    </a:cxn>
                                    <a:cxn ang="0">
                                      <a:pos x="525" y="65"/>
                                    </a:cxn>
                                    <a:cxn ang="0">
                                      <a:pos x="609" y="74"/>
                                    </a:cxn>
                                    <a:cxn ang="0">
                                      <a:pos x="679" y="73"/>
                                    </a:cxn>
                                    <a:cxn ang="0">
                                      <a:pos x="708" y="74"/>
                                    </a:cxn>
                                    <a:cxn ang="0">
                                      <a:pos x="778" y="57"/>
                                    </a:cxn>
                                    <a:cxn ang="0">
                                      <a:pos x="783" y="94"/>
                                    </a:cxn>
                                    <a:cxn ang="0">
                                      <a:pos x="766" y="104"/>
                                    </a:cxn>
                                    <a:cxn ang="0">
                                      <a:pos x="725" y="146"/>
                                    </a:cxn>
                                    <a:cxn ang="0">
                                      <a:pos x="724" y="194"/>
                                    </a:cxn>
                                    <a:cxn ang="0">
                                      <a:pos x="738" y="208"/>
                                    </a:cxn>
                                    <a:cxn ang="0">
                                      <a:pos x="715" y="242"/>
                                    </a:cxn>
                                    <a:cxn ang="0">
                                      <a:pos x="686" y="263"/>
                                    </a:cxn>
                                    <a:cxn ang="0">
                                      <a:pos x="725" y="295"/>
                                    </a:cxn>
                                    <a:cxn ang="0">
                                      <a:pos x="708" y="312"/>
                                    </a:cxn>
                                    <a:cxn ang="0">
                                      <a:pos x="657" y="312"/>
                                    </a:cxn>
                                    <a:cxn ang="0">
                                      <a:pos x="640" y="361"/>
                                    </a:cxn>
                                    <a:cxn ang="0">
                                      <a:pos x="691" y="378"/>
                                    </a:cxn>
                                    <a:cxn ang="0">
                                      <a:pos x="650" y="381"/>
                                    </a:cxn>
                                    <a:cxn ang="0">
                                      <a:pos x="603" y="391"/>
                                    </a:cxn>
                                    <a:cxn ang="0">
                                      <a:pos x="597" y="414"/>
                                    </a:cxn>
                                    <a:cxn ang="0">
                                      <a:pos x="628" y="449"/>
                                    </a:cxn>
                                    <a:cxn ang="0">
                                      <a:pos x="536" y="475"/>
                                    </a:cxn>
                                    <a:cxn ang="0">
                                      <a:pos x="474" y="504"/>
                                    </a:cxn>
                                    <a:cxn ang="0">
                                      <a:pos x="441" y="527"/>
                                    </a:cxn>
                                    <a:cxn ang="0">
                                      <a:pos x="433" y="571"/>
                                    </a:cxn>
                                    <a:cxn ang="0">
                                      <a:pos x="414" y="612"/>
                                    </a:cxn>
                                    <a:cxn ang="0">
                                      <a:pos x="376" y="650"/>
                                    </a:cxn>
                                    <a:cxn ang="0">
                                      <a:pos x="316" y="608"/>
                                    </a:cxn>
                                    <a:cxn ang="0">
                                      <a:pos x="263" y="516"/>
                                    </a:cxn>
                                    <a:cxn ang="0">
                                      <a:pos x="270" y="457"/>
                                    </a:cxn>
                                    <a:cxn ang="0">
                                      <a:pos x="304" y="416"/>
                                    </a:cxn>
                                    <a:cxn ang="0">
                                      <a:pos x="247" y="398"/>
                                    </a:cxn>
                                    <a:cxn ang="0">
                                      <a:pos x="268" y="378"/>
                                    </a:cxn>
                                    <a:cxn ang="0">
                                      <a:pos x="255" y="378"/>
                                    </a:cxn>
                                    <a:cxn ang="0">
                                      <a:pos x="235" y="361"/>
                                    </a:cxn>
                                    <a:cxn ang="0">
                                      <a:pos x="217" y="294"/>
                                    </a:cxn>
                                    <a:cxn ang="0">
                                      <a:pos x="163" y="245"/>
                                    </a:cxn>
                                    <a:cxn ang="0">
                                      <a:pos x="43" y="236"/>
                                    </a:cxn>
                                    <a:cxn ang="0">
                                      <a:pos x="19" y="219"/>
                                    </a:cxn>
                                    <a:cxn ang="0">
                                      <a:pos x="47" y="203"/>
                                    </a:cxn>
                                  </a:cxnLst>
                                  <a:rect l="0" t="0" r="r" b="b"/>
                                  <a:pathLst>
                                    <a:path w="819" h="650">
                                      <a:moveTo>
                                        <a:pt x="0" y="182"/>
                                      </a:moveTo>
                                      <a:lnTo>
                                        <a:pt x="4" y="170"/>
                                      </a:lnTo>
                                      <a:lnTo>
                                        <a:pt x="55" y="153"/>
                                      </a:lnTo>
                                      <a:lnTo>
                                        <a:pt x="90" y="153"/>
                                      </a:lnTo>
                                      <a:lnTo>
                                        <a:pt x="118" y="112"/>
                                      </a:lnTo>
                                      <a:lnTo>
                                        <a:pt x="93" y="123"/>
                                      </a:lnTo>
                                      <a:lnTo>
                                        <a:pt x="71" y="112"/>
                                      </a:lnTo>
                                      <a:lnTo>
                                        <a:pt x="118" y="83"/>
                                      </a:lnTo>
                                      <a:lnTo>
                                        <a:pt x="154" y="82"/>
                                      </a:lnTo>
                                      <a:lnTo>
                                        <a:pt x="150" y="61"/>
                                      </a:lnTo>
                                      <a:lnTo>
                                        <a:pt x="205" y="75"/>
                                      </a:lnTo>
                                      <a:lnTo>
                                        <a:pt x="173" y="54"/>
                                      </a:lnTo>
                                      <a:lnTo>
                                        <a:pt x="237" y="41"/>
                                      </a:lnTo>
                                      <a:lnTo>
                                        <a:pt x="260" y="53"/>
                                      </a:lnTo>
                                      <a:lnTo>
                                        <a:pt x="306" y="57"/>
                                      </a:lnTo>
                                      <a:lnTo>
                                        <a:pt x="295" y="34"/>
                                      </a:lnTo>
                                      <a:lnTo>
                                        <a:pt x="371" y="62"/>
                                      </a:lnTo>
                                      <a:lnTo>
                                        <a:pt x="425" y="41"/>
                                      </a:lnTo>
                                      <a:lnTo>
                                        <a:pt x="359" y="12"/>
                                      </a:lnTo>
                                      <a:lnTo>
                                        <a:pt x="393" y="8"/>
                                      </a:lnTo>
                                      <a:lnTo>
                                        <a:pt x="449" y="27"/>
                                      </a:lnTo>
                                      <a:lnTo>
                                        <a:pt x="467" y="12"/>
                                      </a:lnTo>
                                      <a:lnTo>
                                        <a:pt x="459" y="0"/>
                                      </a:lnTo>
                                      <a:lnTo>
                                        <a:pt x="597" y="8"/>
                                      </a:lnTo>
                                      <a:lnTo>
                                        <a:pt x="650" y="23"/>
                                      </a:lnTo>
                                      <a:lnTo>
                                        <a:pt x="688" y="32"/>
                                      </a:lnTo>
                                      <a:lnTo>
                                        <a:pt x="541" y="48"/>
                                      </a:lnTo>
                                      <a:lnTo>
                                        <a:pt x="525" y="65"/>
                                      </a:lnTo>
                                      <a:lnTo>
                                        <a:pt x="630" y="61"/>
                                      </a:lnTo>
                                      <a:lnTo>
                                        <a:pt x="609" y="74"/>
                                      </a:lnTo>
                                      <a:lnTo>
                                        <a:pt x="675" y="52"/>
                                      </a:lnTo>
                                      <a:lnTo>
                                        <a:pt x="679" y="73"/>
                                      </a:lnTo>
                                      <a:lnTo>
                                        <a:pt x="647" y="105"/>
                                      </a:lnTo>
                                      <a:lnTo>
                                        <a:pt x="708" y="74"/>
                                      </a:lnTo>
                                      <a:lnTo>
                                        <a:pt x="748" y="61"/>
                                      </a:lnTo>
                                      <a:lnTo>
                                        <a:pt x="778" y="57"/>
                                      </a:lnTo>
                                      <a:lnTo>
                                        <a:pt x="819" y="67"/>
                                      </a:lnTo>
                                      <a:lnTo>
                                        <a:pt x="783" y="94"/>
                                      </a:lnTo>
                                      <a:lnTo>
                                        <a:pt x="694" y="103"/>
                                      </a:lnTo>
                                      <a:lnTo>
                                        <a:pt x="766" y="104"/>
                                      </a:lnTo>
                                      <a:lnTo>
                                        <a:pt x="707" y="120"/>
                                      </a:lnTo>
                                      <a:lnTo>
                                        <a:pt x="725" y="146"/>
                                      </a:lnTo>
                                      <a:lnTo>
                                        <a:pt x="697" y="162"/>
                                      </a:lnTo>
                                      <a:lnTo>
                                        <a:pt x="724" y="194"/>
                                      </a:lnTo>
                                      <a:lnTo>
                                        <a:pt x="707" y="206"/>
                                      </a:lnTo>
                                      <a:lnTo>
                                        <a:pt x="738" y="208"/>
                                      </a:lnTo>
                                      <a:lnTo>
                                        <a:pt x="704" y="224"/>
                                      </a:lnTo>
                                      <a:lnTo>
                                        <a:pt x="715" y="242"/>
                                      </a:lnTo>
                                      <a:lnTo>
                                        <a:pt x="720" y="273"/>
                                      </a:lnTo>
                                      <a:lnTo>
                                        <a:pt x="686" y="263"/>
                                      </a:lnTo>
                                      <a:lnTo>
                                        <a:pt x="699" y="288"/>
                                      </a:lnTo>
                                      <a:lnTo>
                                        <a:pt x="725" y="295"/>
                                      </a:lnTo>
                                      <a:lnTo>
                                        <a:pt x="680" y="299"/>
                                      </a:lnTo>
                                      <a:lnTo>
                                        <a:pt x="708" y="312"/>
                                      </a:lnTo>
                                      <a:lnTo>
                                        <a:pt x="680" y="327"/>
                                      </a:lnTo>
                                      <a:lnTo>
                                        <a:pt x="657" y="312"/>
                                      </a:lnTo>
                                      <a:lnTo>
                                        <a:pt x="620" y="327"/>
                                      </a:lnTo>
                                      <a:lnTo>
                                        <a:pt x="640" y="361"/>
                                      </a:lnTo>
                                      <a:lnTo>
                                        <a:pt x="651" y="352"/>
                                      </a:lnTo>
                                      <a:lnTo>
                                        <a:pt x="691" y="378"/>
                                      </a:lnTo>
                                      <a:lnTo>
                                        <a:pt x="692" y="404"/>
                                      </a:lnTo>
                                      <a:lnTo>
                                        <a:pt x="650" y="381"/>
                                      </a:lnTo>
                                      <a:lnTo>
                                        <a:pt x="611" y="367"/>
                                      </a:lnTo>
                                      <a:lnTo>
                                        <a:pt x="603" y="391"/>
                                      </a:lnTo>
                                      <a:lnTo>
                                        <a:pt x="625" y="407"/>
                                      </a:lnTo>
                                      <a:lnTo>
                                        <a:pt x="597" y="414"/>
                                      </a:lnTo>
                                      <a:lnTo>
                                        <a:pt x="682" y="417"/>
                                      </a:lnTo>
                                      <a:lnTo>
                                        <a:pt x="628" y="449"/>
                                      </a:lnTo>
                                      <a:lnTo>
                                        <a:pt x="575" y="464"/>
                                      </a:lnTo>
                                      <a:lnTo>
                                        <a:pt x="536" y="475"/>
                                      </a:lnTo>
                                      <a:lnTo>
                                        <a:pt x="514" y="507"/>
                                      </a:lnTo>
                                      <a:lnTo>
                                        <a:pt x="474" y="504"/>
                                      </a:lnTo>
                                      <a:lnTo>
                                        <a:pt x="467" y="527"/>
                                      </a:lnTo>
                                      <a:lnTo>
                                        <a:pt x="441" y="527"/>
                                      </a:lnTo>
                                      <a:lnTo>
                                        <a:pt x="428" y="540"/>
                                      </a:lnTo>
                                      <a:lnTo>
                                        <a:pt x="433" y="571"/>
                                      </a:lnTo>
                                      <a:lnTo>
                                        <a:pt x="405" y="594"/>
                                      </a:lnTo>
                                      <a:lnTo>
                                        <a:pt x="414" y="612"/>
                                      </a:lnTo>
                                      <a:lnTo>
                                        <a:pt x="401" y="650"/>
                                      </a:lnTo>
                                      <a:lnTo>
                                        <a:pt x="376" y="650"/>
                                      </a:lnTo>
                                      <a:lnTo>
                                        <a:pt x="342" y="631"/>
                                      </a:lnTo>
                                      <a:lnTo>
                                        <a:pt x="316" y="608"/>
                                      </a:lnTo>
                                      <a:lnTo>
                                        <a:pt x="283" y="558"/>
                                      </a:lnTo>
                                      <a:lnTo>
                                        <a:pt x="263" y="516"/>
                                      </a:lnTo>
                                      <a:lnTo>
                                        <a:pt x="256" y="485"/>
                                      </a:lnTo>
                                      <a:lnTo>
                                        <a:pt x="270" y="457"/>
                                      </a:lnTo>
                                      <a:lnTo>
                                        <a:pt x="297" y="432"/>
                                      </a:lnTo>
                                      <a:lnTo>
                                        <a:pt x="304" y="416"/>
                                      </a:lnTo>
                                      <a:lnTo>
                                        <a:pt x="276" y="412"/>
                                      </a:lnTo>
                                      <a:lnTo>
                                        <a:pt x="247" y="398"/>
                                      </a:lnTo>
                                      <a:lnTo>
                                        <a:pt x="300" y="398"/>
                                      </a:lnTo>
                                      <a:lnTo>
                                        <a:pt x="268" y="378"/>
                                      </a:lnTo>
                                      <a:lnTo>
                                        <a:pt x="283" y="371"/>
                                      </a:lnTo>
                                      <a:lnTo>
                                        <a:pt x="255" y="378"/>
                                      </a:lnTo>
                                      <a:lnTo>
                                        <a:pt x="237" y="378"/>
                                      </a:lnTo>
                                      <a:lnTo>
                                        <a:pt x="235" y="361"/>
                                      </a:lnTo>
                                      <a:lnTo>
                                        <a:pt x="247" y="338"/>
                                      </a:lnTo>
                                      <a:lnTo>
                                        <a:pt x="217" y="294"/>
                                      </a:lnTo>
                                      <a:lnTo>
                                        <a:pt x="193" y="256"/>
                                      </a:lnTo>
                                      <a:lnTo>
                                        <a:pt x="163" y="245"/>
                                      </a:lnTo>
                                      <a:lnTo>
                                        <a:pt x="104" y="249"/>
                                      </a:lnTo>
                                      <a:lnTo>
                                        <a:pt x="43" y="236"/>
                                      </a:lnTo>
                                      <a:lnTo>
                                        <a:pt x="63" y="228"/>
                                      </a:lnTo>
                                      <a:lnTo>
                                        <a:pt x="19" y="219"/>
                                      </a:lnTo>
                                      <a:lnTo>
                                        <a:pt x="97" y="198"/>
                                      </a:lnTo>
                                      <a:lnTo>
                                        <a:pt x="47" y="203"/>
                                      </a:lnTo>
                                      <a:lnTo>
                                        <a:pt x="0" y="182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  <p:sp>
                              <p:nvSpPr>
                                <p:cNvPr id="1103977" name="Freeform 105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2657" y="2235"/>
                                  <a:ext cx="50" cy="33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0" y="34"/>
                                    </a:cxn>
                                    <a:cxn ang="0">
                                      <a:pos x="36" y="48"/>
                                    </a:cxn>
                                    <a:cxn ang="0">
                                      <a:pos x="72" y="5"/>
                                    </a:cxn>
                                    <a:cxn ang="0">
                                      <a:pos x="2" y="0"/>
                                    </a:cxn>
                                    <a:cxn ang="0">
                                      <a:pos x="0" y="34"/>
                                    </a:cxn>
                                  </a:cxnLst>
                                  <a:rect l="0" t="0" r="r" b="b"/>
                                  <a:pathLst>
                                    <a:path w="72" h="48">
                                      <a:moveTo>
                                        <a:pt x="0" y="34"/>
                                      </a:moveTo>
                                      <a:lnTo>
                                        <a:pt x="36" y="48"/>
                                      </a:lnTo>
                                      <a:lnTo>
                                        <a:pt x="72" y="5"/>
                                      </a:lnTo>
                                      <a:lnTo>
                                        <a:pt x="2" y="0"/>
                                      </a:lnTo>
                                      <a:lnTo>
                                        <a:pt x="0" y="34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  <p:sp>
                              <p:nvSpPr>
                                <p:cNvPr id="1103978" name="Freeform 106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2596" y="2185"/>
                                  <a:ext cx="45" cy="28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0" y="29"/>
                                    </a:cxn>
                                    <a:cxn ang="0">
                                      <a:pos x="6" y="2"/>
                                    </a:cxn>
                                    <a:cxn ang="0">
                                      <a:pos x="60" y="0"/>
                                    </a:cxn>
                                    <a:cxn ang="0">
                                      <a:pos x="67" y="31"/>
                                    </a:cxn>
                                    <a:cxn ang="0">
                                      <a:pos x="58" y="42"/>
                                    </a:cxn>
                                    <a:cxn ang="0">
                                      <a:pos x="25" y="42"/>
                                    </a:cxn>
                                    <a:cxn ang="0">
                                      <a:pos x="0" y="29"/>
                                    </a:cxn>
                                  </a:cxnLst>
                                  <a:rect l="0" t="0" r="r" b="b"/>
                                  <a:pathLst>
                                    <a:path w="67" h="42">
                                      <a:moveTo>
                                        <a:pt x="0" y="29"/>
                                      </a:moveTo>
                                      <a:lnTo>
                                        <a:pt x="6" y="2"/>
                                      </a:lnTo>
                                      <a:lnTo>
                                        <a:pt x="60" y="0"/>
                                      </a:lnTo>
                                      <a:lnTo>
                                        <a:pt x="67" y="31"/>
                                      </a:lnTo>
                                      <a:lnTo>
                                        <a:pt x="58" y="42"/>
                                      </a:lnTo>
                                      <a:lnTo>
                                        <a:pt x="25" y="42"/>
                                      </a:lnTo>
                                      <a:lnTo>
                                        <a:pt x="0" y="29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  <p:sp>
                              <p:nvSpPr>
                                <p:cNvPr id="1103979" name="Freeform 107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2596" y="2235"/>
                                  <a:ext cx="53" cy="49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0" y="39"/>
                                    </a:cxn>
                                    <a:cxn ang="0">
                                      <a:pos x="30" y="0"/>
                                    </a:cxn>
                                    <a:cxn ang="0">
                                      <a:pos x="68" y="19"/>
                                    </a:cxn>
                                    <a:cxn ang="0">
                                      <a:pos x="54" y="31"/>
                                    </a:cxn>
                                    <a:cxn ang="0">
                                      <a:pos x="76" y="35"/>
                                    </a:cxn>
                                    <a:cxn ang="0">
                                      <a:pos x="79" y="59"/>
                                    </a:cxn>
                                    <a:cxn ang="0">
                                      <a:pos x="46" y="73"/>
                                    </a:cxn>
                                    <a:cxn ang="0">
                                      <a:pos x="0" y="39"/>
                                    </a:cxn>
                                  </a:cxnLst>
                                  <a:rect l="0" t="0" r="r" b="b"/>
                                  <a:pathLst>
                                    <a:path w="79" h="73">
                                      <a:moveTo>
                                        <a:pt x="0" y="39"/>
                                      </a:moveTo>
                                      <a:lnTo>
                                        <a:pt x="30" y="0"/>
                                      </a:lnTo>
                                      <a:lnTo>
                                        <a:pt x="68" y="19"/>
                                      </a:lnTo>
                                      <a:lnTo>
                                        <a:pt x="54" y="31"/>
                                      </a:lnTo>
                                      <a:lnTo>
                                        <a:pt x="76" y="35"/>
                                      </a:lnTo>
                                      <a:lnTo>
                                        <a:pt x="79" y="59"/>
                                      </a:lnTo>
                                      <a:lnTo>
                                        <a:pt x="46" y="73"/>
                                      </a:lnTo>
                                      <a:lnTo>
                                        <a:pt x="0" y="39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  <p:sp>
                              <p:nvSpPr>
                                <p:cNvPr id="1103980" name="Freeform 108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2459" y="2178"/>
                                  <a:ext cx="111" cy="49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0" y="47"/>
                                    </a:cxn>
                                    <a:cxn ang="0">
                                      <a:pos x="34" y="12"/>
                                    </a:cxn>
                                    <a:cxn ang="0">
                                      <a:pos x="68" y="21"/>
                                    </a:cxn>
                                    <a:cxn ang="0">
                                      <a:pos x="84" y="40"/>
                                    </a:cxn>
                                    <a:cxn ang="0">
                                      <a:pos x="117" y="42"/>
                                    </a:cxn>
                                    <a:cxn ang="0">
                                      <a:pos x="96" y="14"/>
                                    </a:cxn>
                                    <a:cxn ang="0">
                                      <a:pos x="118" y="0"/>
                                    </a:cxn>
                                    <a:cxn ang="0">
                                      <a:pos x="127" y="18"/>
                                    </a:cxn>
                                    <a:cxn ang="0">
                                      <a:pos x="152" y="25"/>
                                    </a:cxn>
                                    <a:cxn ang="0">
                                      <a:pos x="164" y="38"/>
                                    </a:cxn>
                                    <a:cxn ang="0">
                                      <a:pos x="154" y="54"/>
                                    </a:cxn>
                                    <a:cxn ang="0">
                                      <a:pos x="119" y="53"/>
                                    </a:cxn>
                                    <a:cxn ang="0">
                                      <a:pos x="67" y="72"/>
                                    </a:cxn>
                                    <a:cxn ang="0">
                                      <a:pos x="0" y="47"/>
                                    </a:cxn>
                                  </a:cxnLst>
                                  <a:rect l="0" t="0" r="r" b="b"/>
                                  <a:pathLst>
                                    <a:path w="164" h="72">
                                      <a:moveTo>
                                        <a:pt x="0" y="47"/>
                                      </a:moveTo>
                                      <a:lnTo>
                                        <a:pt x="34" y="12"/>
                                      </a:lnTo>
                                      <a:lnTo>
                                        <a:pt x="68" y="21"/>
                                      </a:lnTo>
                                      <a:lnTo>
                                        <a:pt x="84" y="40"/>
                                      </a:lnTo>
                                      <a:lnTo>
                                        <a:pt x="117" y="42"/>
                                      </a:lnTo>
                                      <a:lnTo>
                                        <a:pt x="96" y="14"/>
                                      </a:lnTo>
                                      <a:lnTo>
                                        <a:pt x="118" y="0"/>
                                      </a:lnTo>
                                      <a:lnTo>
                                        <a:pt x="127" y="18"/>
                                      </a:lnTo>
                                      <a:lnTo>
                                        <a:pt x="152" y="25"/>
                                      </a:lnTo>
                                      <a:lnTo>
                                        <a:pt x="164" y="38"/>
                                      </a:lnTo>
                                      <a:lnTo>
                                        <a:pt x="154" y="54"/>
                                      </a:lnTo>
                                      <a:lnTo>
                                        <a:pt x="119" y="53"/>
                                      </a:lnTo>
                                      <a:lnTo>
                                        <a:pt x="67" y="72"/>
                                      </a:lnTo>
                                      <a:lnTo>
                                        <a:pt x="0" y="47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  <p:sp>
                              <p:nvSpPr>
                                <p:cNvPr id="1103981" name="Freeform 109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2411" y="2163"/>
                                  <a:ext cx="66" cy="35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0" y="41"/>
                                    </a:cxn>
                                    <a:cxn ang="0">
                                      <a:pos x="34" y="51"/>
                                    </a:cxn>
                                    <a:cxn ang="0">
                                      <a:pos x="69" y="24"/>
                                    </a:cxn>
                                    <a:cxn ang="0">
                                      <a:pos x="71" y="38"/>
                                    </a:cxn>
                                    <a:cxn ang="0">
                                      <a:pos x="94" y="26"/>
                                    </a:cxn>
                                    <a:cxn ang="0">
                                      <a:pos x="99" y="7"/>
                                    </a:cxn>
                                    <a:cxn ang="0">
                                      <a:pos x="87" y="0"/>
                                    </a:cxn>
                                    <a:cxn ang="0">
                                      <a:pos x="50" y="8"/>
                                    </a:cxn>
                                    <a:cxn ang="0">
                                      <a:pos x="0" y="41"/>
                                    </a:cxn>
                                  </a:cxnLst>
                                  <a:rect l="0" t="0" r="r" b="b"/>
                                  <a:pathLst>
                                    <a:path w="99" h="51">
                                      <a:moveTo>
                                        <a:pt x="0" y="41"/>
                                      </a:moveTo>
                                      <a:lnTo>
                                        <a:pt x="34" y="51"/>
                                      </a:lnTo>
                                      <a:lnTo>
                                        <a:pt x="69" y="24"/>
                                      </a:lnTo>
                                      <a:lnTo>
                                        <a:pt x="71" y="38"/>
                                      </a:lnTo>
                                      <a:lnTo>
                                        <a:pt x="94" y="26"/>
                                      </a:lnTo>
                                      <a:lnTo>
                                        <a:pt x="99" y="7"/>
                                      </a:lnTo>
                                      <a:lnTo>
                                        <a:pt x="87" y="0"/>
                                      </a:lnTo>
                                      <a:lnTo>
                                        <a:pt x="50" y="8"/>
                                      </a:lnTo>
                                      <a:lnTo>
                                        <a:pt x="0" y="41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  <p:sp>
                              <p:nvSpPr>
                                <p:cNvPr id="1103982" name="Freeform 110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2570" y="2127"/>
                                  <a:ext cx="56" cy="30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0" y="0"/>
                                    </a:cxn>
                                    <a:cxn ang="0">
                                      <a:pos x="7" y="16"/>
                                    </a:cxn>
                                    <a:cxn ang="0">
                                      <a:pos x="7" y="26"/>
                                    </a:cxn>
                                    <a:cxn ang="0">
                                      <a:pos x="85" y="43"/>
                                    </a:cxn>
                                    <a:cxn ang="0">
                                      <a:pos x="79" y="20"/>
                                    </a:cxn>
                                    <a:cxn ang="0">
                                      <a:pos x="44" y="4"/>
                                    </a:cxn>
                                    <a:cxn ang="0">
                                      <a:pos x="29" y="0"/>
                                    </a:cxn>
                                    <a:cxn ang="0">
                                      <a:pos x="0" y="0"/>
                                    </a:cxn>
                                  </a:cxnLst>
                                  <a:rect l="0" t="0" r="r" b="b"/>
                                  <a:pathLst>
                                    <a:path w="85" h="43">
                                      <a:moveTo>
                                        <a:pt x="0" y="0"/>
                                      </a:moveTo>
                                      <a:lnTo>
                                        <a:pt x="7" y="16"/>
                                      </a:lnTo>
                                      <a:lnTo>
                                        <a:pt x="7" y="26"/>
                                      </a:lnTo>
                                      <a:lnTo>
                                        <a:pt x="85" y="43"/>
                                      </a:lnTo>
                                      <a:lnTo>
                                        <a:pt x="79" y="20"/>
                                      </a:lnTo>
                                      <a:lnTo>
                                        <a:pt x="44" y="4"/>
                                      </a:lnTo>
                                      <a:lnTo>
                                        <a:pt x="29" y="0"/>
                                      </a:lnTo>
                                      <a:lnTo>
                                        <a:pt x="0" y="0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  <p:sp>
                              <p:nvSpPr>
                                <p:cNvPr id="1103983" name="Freeform 111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2646" y="2175"/>
                                  <a:ext cx="156" cy="49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0" y="11"/>
                                    </a:cxn>
                                    <a:cxn ang="0">
                                      <a:pos x="14" y="0"/>
                                    </a:cxn>
                                    <a:cxn ang="0">
                                      <a:pos x="112" y="30"/>
                                    </a:cxn>
                                    <a:cxn ang="0">
                                      <a:pos x="152" y="50"/>
                                    </a:cxn>
                                    <a:cxn ang="0">
                                      <a:pos x="198" y="37"/>
                                    </a:cxn>
                                    <a:cxn ang="0">
                                      <a:pos x="234" y="51"/>
                                    </a:cxn>
                                    <a:cxn ang="0">
                                      <a:pos x="227" y="72"/>
                                    </a:cxn>
                                    <a:cxn ang="0">
                                      <a:pos x="72" y="72"/>
                                    </a:cxn>
                                    <a:cxn ang="0">
                                      <a:pos x="27" y="26"/>
                                    </a:cxn>
                                    <a:cxn ang="0">
                                      <a:pos x="0" y="11"/>
                                    </a:cxn>
                                  </a:cxnLst>
                                  <a:rect l="0" t="0" r="r" b="b"/>
                                  <a:pathLst>
                                    <a:path w="234" h="72">
                                      <a:moveTo>
                                        <a:pt x="0" y="11"/>
                                      </a:moveTo>
                                      <a:lnTo>
                                        <a:pt x="14" y="0"/>
                                      </a:lnTo>
                                      <a:lnTo>
                                        <a:pt x="112" y="30"/>
                                      </a:lnTo>
                                      <a:lnTo>
                                        <a:pt x="152" y="50"/>
                                      </a:lnTo>
                                      <a:lnTo>
                                        <a:pt x="198" y="37"/>
                                      </a:lnTo>
                                      <a:lnTo>
                                        <a:pt x="234" y="51"/>
                                      </a:lnTo>
                                      <a:lnTo>
                                        <a:pt x="227" y="72"/>
                                      </a:lnTo>
                                      <a:lnTo>
                                        <a:pt x="72" y="72"/>
                                      </a:lnTo>
                                      <a:lnTo>
                                        <a:pt x="27" y="26"/>
                                      </a:lnTo>
                                      <a:lnTo>
                                        <a:pt x="0" y="11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  <p:sp>
                              <p:nvSpPr>
                                <p:cNvPr id="1103984" name="Freeform 112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2692" y="2039"/>
                                  <a:ext cx="279" cy="154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0" y="49"/>
                                    </a:cxn>
                                    <a:cxn ang="0">
                                      <a:pos x="35" y="49"/>
                                    </a:cxn>
                                    <a:cxn ang="0">
                                      <a:pos x="35" y="76"/>
                                    </a:cxn>
                                    <a:cxn ang="0">
                                      <a:pos x="64" y="88"/>
                                    </a:cxn>
                                    <a:cxn ang="0">
                                      <a:pos x="192" y="55"/>
                                    </a:cxn>
                                    <a:cxn ang="0">
                                      <a:pos x="116" y="95"/>
                                    </a:cxn>
                                    <a:cxn ang="0">
                                      <a:pos x="74" y="95"/>
                                    </a:cxn>
                                    <a:cxn ang="0">
                                      <a:pos x="74" y="109"/>
                                    </a:cxn>
                                    <a:cxn ang="0">
                                      <a:pos x="116" y="137"/>
                                    </a:cxn>
                                    <a:cxn ang="0">
                                      <a:pos x="141" y="140"/>
                                    </a:cxn>
                                    <a:cxn ang="0">
                                      <a:pos x="117" y="146"/>
                                    </a:cxn>
                                    <a:cxn ang="0">
                                      <a:pos x="91" y="141"/>
                                    </a:cxn>
                                    <a:cxn ang="0">
                                      <a:pos x="68" y="147"/>
                                    </a:cxn>
                                    <a:cxn ang="0">
                                      <a:pos x="61" y="167"/>
                                    </a:cxn>
                                    <a:cxn ang="0">
                                      <a:pos x="83" y="172"/>
                                    </a:cxn>
                                    <a:cxn ang="0">
                                      <a:pos x="47" y="178"/>
                                    </a:cxn>
                                    <a:cxn ang="0">
                                      <a:pos x="68" y="197"/>
                                    </a:cxn>
                                    <a:cxn ang="0">
                                      <a:pos x="34" y="207"/>
                                    </a:cxn>
                                    <a:cxn ang="0">
                                      <a:pos x="38" y="221"/>
                                    </a:cxn>
                                    <a:cxn ang="0">
                                      <a:pos x="70" y="215"/>
                                    </a:cxn>
                                    <a:cxn ang="0">
                                      <a:pos x="87" y="225"/>
                                    </a:cxn>
                                    <a:cxn ang="0">
                                      <a:pos x="91" y="217"/>
                                    </a:cxn>
                                    <a:cxn ang="0">
                                      <a:pos x="146" y="228"/>
                                    </a:cxn>
                                    <a:cxn ang="0">
                                      <a:pos x="180" y="218"/>
                                    </a:cxn>
                                    <a:cxn ang="0">
                                      <a:pos x="192" y="182"/>
                                    </a:cxn>
                                    <a:cxn ang="0">
                                      <a:pos x="184" y="172"/>
                                    </a:cxn>
                                    <a:cxn ang="0">
                                      <a:pos x="215" y="172"/>
                                    </a:cxn>
                                    <a:cxn ang="0">
                                      <a:pos x="233" y="151"/>
                                    </a:cxn>
                                    <a:cxn ang="0">
                                      <a:pos x="191" y="141"/>
                                    </a:cxn>
                                    <a:cxn ang="0">
                                      <a:pos x="247" y="122"/>
                                    </a:cxn>
                                    <a:cxn ang="0">
                                      <a:pos x="233" y="111"/>
                                    </a:cxn>
                                    <a:cxn ang="0">
                                      <a:pos x="272" y="116"/>
                                    </a:cxn>
                                    <a:cxn ang="0">
                                      <a:pos x="299" y="93"/>
                                    </a:cxn>
                                    <a:cxn ang="0">
                                      <a:pos x="369" y="58"/>
                                    </a:cxn>
                                    <a:cxn ang="0">
                                      <a:pos x="292" y="70"/>
                                    </a:cxn>
                                    <a:cxn ang="0">
                                      <a:pos x="337" y="55"/>
                                    </a:cxn>
                                    <a:cxn ang="0">
                                      <a:pos x="304" y="47"/>
                                    </a:cxn>
                                    <a:cxn ang="0">
                                      <a:pos x="350" y="49"/>
                                    </a:cxn>
                                    <a:cxn ang="0">
                                      <a:pos x="413" y="30"/>
                                    </a:cxn>
                                    <a:cxn ang="0">
                                      <a:pos x="380" y="5"/>
                                    </a:cxn>
                                    <a:cxn ang="0">
                                      <a:pos x="308" y="14"/>
                                    </a:cxn>
                                    <a:cxn ang="0">
                                      <a:pos x="340" y="3"/>
                                    </a:cxn>
                                    <a:cxn ang="0">
                                      <a:pos x="186" y="0"/>
                                    </a:cxn>
                                    <a:cxn ang="0">
                                      <a:pos x="150" y="3"/>
                                    </a:cxn>
                                    <a:cxn ang="0">
                                      <a:pos x="114" y="21"/>
                                    </a:cxn>
                                    <a:cxn ang="0">
                                      <a:pos x="79" y="21"/>
                                    </a:cxn>
                                    <a:cxn ang="0">
                                      <a:pos x="63" y="30"/>
                                    </a:cxn>
                                    <a:cxn ang="0">
                                      <a:pos x="46" y="33"/>
                                    </a:cxn>
                                    <a:cxn ang="0">
                                      <a:pos x="0" y="49"/>
                                    </a:cxn>
                                  </a:cxnLst>
                                  <a:rect l="0" t="0" r="r" b="b"/>
                                  <a:pathLst>
                                    <a:path w="413" h="228">
                                      <a:moveTo>
                                        <a:pt x="0" y="49"/>
                                      </a:moveTo>
                                      <a:lnTo>
                                        <a:pt x="35" y="49"/>
                                      </a:lnTo>
                                      <a:lnTo>
                                        <a:pt x="35" y="76"/>
                                      </a:lnTo>
                                      <a:lnTo>
                                        <a:pt x="64" y="88"/>
                                      </a:lnTo>
                                      <a:lnTo>
                                        <a:pt x="192" y="55"/>
                                      </a:lnTo>
                                      <a:lnTo>
                                        <a:pt x="116" y="95"/>
                                      </a:lnTo>
                                      <a:lnTo>
                                        <a:pt x="74" y="95"/>
                                      </a:lnTo>
                                      <a:lnTo>
                                        <a:pt x="74" y="109"/>
                                      </a:lnTo>
                                      <a:lnTo>
                                        <a:pt x="116" y="137"/>
                                      </a:lnTo>
                                      <a:lnTo>
                                        <a:pt x="141" y="140"/>
                                      </a:lnTo>
                                      <a:lnTo>
                                        <a:pt x="117" y="146"/>
                                      </a:lnTo>
                                      <a:lnTo>
                                        <a:pt x="91" y="141"/>
                                      </a:lnTo>
                                      <a:lnTo>
                                        <a:pt x="68" y="147"/>
                                      </a:lnTo>
                                      <a:lnTo>
                                        <a:pt x="61" y="167"/>
                                      </a:lnTo>
                                      <a:lnTo>
                                        <a:pt x="83" y="172"/>
                                      </a:lnTo>
                                      <a:lnTo>
                                        <a:pt x="47" y="178"/>
                                      </a:lnTo>
                                      <a:lnTo>
                                        <a:pt x="68" y="197"/>
                                      </a:lnTo>
                                      <a:lnTo>
                                        <a:pt x="34" y="207"/>
                                      </a:lnTo>
                                      <a:lnTo>
                                        <a:pt x="38" y="221"/>
                                      </a:lnTo>
                                      <a:lnTo>
                                        <a:pt x="70" y="215"/>
                                      </a:lnTo>
                                      <a:lnTo>
                                        <a:pt x="87" y="225"/>
                                      </a:lnTo>
                                      <a:lnTo>
                                        <a:pt x="91" y="217"/>
                                      </a:lnTo>
                                      <a:lnTo>
                                        <a:pt x="146" y="228"/>
                                      </a:lnTo>
                                      <a:lnTo>
                                        <a:pt x="180" y="218"/>
                                      </a:lnTo>
                                      <a:lnTo>
                                        <a:pt x="192" y="182"/>
                                      </a:lnTo>
                                      <a:lnTo>
                                        <a:pt x="184" y="172"/>
                                      </a:lnTo>
                                      <a:lnTo>
                                        <a:pt x="215" y="172"/>
                                      </a:lnTo>
                                      <a:lnTo>
                                        <a:pt x="233" y="151"/>
                                      </a:lnTo>
                                      <a:lnTo>
                                        <a:pt x="191" y="141"/>
                                      </a:lnTo>
                                      <a:lnTo>
                                        <a:pt x="247" y="122"/>
                                      </a:lnTo>
                                      <a:lnTo>
                                        <a:pt x="233" y="111"/>
                                      </a:lnTo>
                                      <a:lnTo>
                                        <a:pt x="272" y="116"/>
                                      </a:lnTo>
                                      <a:lnTo>
                                        <a:pt x="299" y="93"/>
                                      </a:lnTo>
                                      <a:lnTo>
                                        <a:pt x="369" y="58"/>
                                      </a:lnTo>
                                      <a:lnTo>
                                        <a:pt x="292" y="70"/>
                                      </a:lnTo>
                                      <a:lnTo>
                                        <a:pt x="337" y="55"/>
                                      </a:lnTo>
                                      <a:lnTo>
                                        <a:pt x="304" y="47"/>
                                      </a:lnTo>
                                      <a:lnTo>
                                        <a:pt x="350" y="49"/>
                                      </a:lnTo>
                                      <a:lnTo>
                                        <a:pt x="413" y="30"/>
                                      </a:lnTo>
                                      <a:lnTo>
                                        <a:pt x="380" y="5"/>
                                      </a:lnTo>
                                      <a:lnTo>
                                        <a:pt x="308" y="14"/>
                                      </a:lnTo>
                                      <a:lnTo>
                                        <a:pt x="340" y="3"/>
                                      </a:lnTo>
                                      <a:lnTo>
                                        <a:pt x="186" y="0"/>
                                      </a:lnTo>
                                      <a:lnTo>
                                        <a:pt x="150" y="3"/>
                                      </a:lnTo>
                                      <a:lnTo>
                                        <a:pt x="114" y="21"/>
                                      </a:lnTo>
                                      <a:lnTo>
                                        <a:pt x="79" y="21"/>
                                      </a:lnTo>
                                      <a:lnTo>
                                        <a:pt x="63" y="30"/>
                                      </a:lnTo>
                                      <a:lnTo>
                                        <a:pt x="46" y="33"/>
                                      </a:lnTo>
                                      <a:lnTo>
                                        <a:pt x="0" y="49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  <p:sp>
                              <p:nvSpPr>
                                <p:cNvPr id="1103985" name="Freeform 113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2652" y="2087"/>
                                  <a:ext cx="103" cy="64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0" y="23"/>
                                    </a:cxn>
                                    <a:cxn ang="0">
                                      <a:pos x="38" y="18"/>
                                    </a:cxn>
                                    <a:cxn ang="0">
                                      <a:pos x="18" y="5"/>
                                    </a:cxn>
                                    <a:cxn ang="0">
                                      <a:pos x="66" y="0"/>
                                    </a:cxn>
                                    <a:cxn ang="0">
                                      <a:pos x="76" y="18"/>
                                    </a:cxn>
                                    <a:cxn ang="0">
                                      <a:pos x="117" y="23"/>
                                    </a:cxn>
                                    <a:cxn ang="0">
                                      <a:pos x="117" y="48"/>
                                    </a:cxn>
                                    <a:cxn ang="0">
                                      <a:pos x="143" y="48"/>
                                    </a:cxn>
                                    <a:cxn ang="0">
                                      <a:pos x="152" y="60"/>
                                    </a:cxn>
                                    <a:cxn ang="0">
                                      <a:pos x="110" y="67"/>
                                    </a:cxn>
                                    <a:cxn ang="0">
                                      <a:pos x="104" y="96"/>
                                    </a:cxn>
                                    <a:cxn ang="0">
                                      <a:pos x="59" y="95"/>
                                    </a:cxn>
                                    <a:cxn ang="0">
                                      <a:pos x="34" y="68"/>
                                    </a:cxn>
                                    <a:cxn ang="0">
                                      <a:pos x="83" y="59"/>
                                    </a:cxn>
                                    <a:cxn ang="0">
                                      <a:pos x="23" y="60"/>
                                    </a:cxn>
                                    <a:cxn ang="0">
                                      <a:pos x="0" y="23"/>
                                    </a:cxn>
                                  </a:cxnLst>
                                  <a:rect l="0" t="0" r="r" b="b"/>
                                  <a:pathLst>
                                    <a:path w="152" h="96">
                                      <a:moveTo>
                                        <a:pt x="0" y="23"/>
                                      </a:moveTo>
                                      <a:lnTo>
                                        <a:pt x="38" y="18"/>
                                      </a:lnTo>
                                      <a:lnTo>
                                        <a:pt x="18" y="5"/>
                                      </a:lnTo>
                                      <a:lnTo>
                                        <a:pt x="66" y="0"/>
                                      </a:lnTo>
                                      <a:lnTo>
                                        <a:pt x="76" y="18"/>
                                      </a:lnTo>
                                      <a:lnTo>
                                        <a:pt x="117" y="23"/>
                                      </a:lnTo>
                                      <a:lnTo>
                                        <a:pt x="117" y="48"/>
                                      </a:lnTo>
                                      <a:lnTo>
                                        <a:pt x="143" y="48"/>
                                      </a:lnTo>
                                      <a:lnTo>
                                        <a:pt x="152" y="60"/>
                                      </a:lnTo>
                                      <a:lnTo>
                                        <a:pt x="110" y="67"/>
                                      </a:lnTo>
                                      <a:lnTo>
                                        <a:pt x="104" y="96"/>
                                      </a:lnTo>
                                      <a:lnTo>
                                        <a:pt x="59" y="95"/>
                                      </a:lnTo>
                                      <a:lnTo>
                                        <a:pt x="34" y="68"/>
                                      </a:lnTo>
                                      <a:lnTo>
                                        <a:pt x="83" y="59"/>
                                      </a:lnTo>
                                      <a:lnTo>
                                        <a:pt x="23" y="60"/>
                                      </a:lnTo>
                                      <a:lnTo>
                                        <a:pt x="0" y="23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  <p:sp>
                              <p:nvSpPr>
                                <p:cNvPr id="1103986" name="Freeform 114"/>
                                <p:cNvSpPr>
                                  <a:spLocks noChangeAspect="1"/>
                                </p:cNvSpPr>
                                <p:nvPr/>
                              </p:nvSpPr>
                              <p:spPr bwMode="gray">
                                <a:xfrm>
                                  <a:off x="2708" y="2240"/>
                                  <a:ext cx="263" cy="201"/>
                                </a:xfrm>
                                <a:custGeom>
                                  <a:avLst/>
                                  <a:gdLst/>
                                  <a:ahLst/>
                                  <a:cxnLst>
                                    <a:cxn ang="0">
                                      <a:pos x="0" y="66"/>
                                    </a:cxn>
                                    <a:cxn ang="0">
                                      <a:pos x="3" y="33"/>
                                    </a:cxn>
                                    <a:cxn ang="0">
                                      <a:pos x="46" y="0"/>
                                    </a:cxn>
                                    <a:cxn ang="0">
                                      <a:pos x="68" y="3"/>
                                    </a:cxn>
                                    <a:cxn ang="0">
                                      <a:pos x="49" y="40"/>
                                    </a:cxn>
                                    <a:cxn ang="0">
                                      <a:pos x="66" y="62"/>
                                    </a:cxn>
                                    <a:cxn ang="0">
                                      <a:pos x="71" y="40"/>
                                    </a:cxn>
                                    <a:cxn ang="0">
                                      <a:pos x="86" y="13"/>
                                    </a:cxn>
                                    <a:cxn ang="0">
                                      <a:pos x="116" y="1"/>
                                    </a:cxn>
                                    <a:cxn ang="0">
                                      <a:pos x="122" y="53"/>
                                    </a:cxn>
                                    <a:cxn ang="0">
                                      <a:pos x="167" y="29"/>
                                    </a:cxn>
                                    <a:cxn ang="0">
                                      <a:pos x="200" y="36"/>
                                    </a:cxn>
                                    <a:cxn ang="0">
                                      <a:pos x="213" y="53"/>
                                    </a:cxn>
                                    <a:cxn ang="0">
                                      <a:pos x="226" y="70"/>
                                    </a:cxn>
                                    <a:cxn ang="0">
                                      <a:pos x="237" y="58"/>
                                    </a:cxn>
                                    <a:cxn ang="0">
                                      <a:pos x="263" y="75"/>
                                    </a:cxn>
                                    <a:cxn ang="0">
                                      <a:pos x="266" y="91"/>
                                    </a:cxn>
                                    <a:cxn ang="0">
                                      <a:pos x="296" y="95"/>
                                    </a:cxn>
                                    <a:cxn ang="0">
                                      <a:pos x="311" y="105"/>
                                    </a:cxn>
                                    <a:cxn ang="0">
                                      <a:pos x="287" y="116"/>
                                    </a:cxn>
                                    <a:cxn ang="0">
                                      <a:pos x="320" y="121"/>
                                    </a:cxn>
                                    <a:cxn ang="0">
                                      <a:pos x="295" y="140"/>
                                    </a:cxn>
                                    <a:cxn ang="0">
                                      <a:pos x="326" y="157"/>
                                    </a:cxn>
                                    <a:cxn ang="0">
                                      <a:pos x="341" y="153"/>
                                    </a:cxn>
                                    <a:cxn ang="0">
                                      <a:pos x="388" y="187"/>
                                    </a:cxn>
                                    <a:cxn ang="0">
                                      <a:pos x="361" y="209"/>
                                    </a:cxn>
                                    <a:cxn ang="0">
                                      <a:pos x="359" y="229"/>
                                    </a:cxn>
                                    <a:cxn ang="0">
                                      <a:pos x="315" y="190"/>
                                    </a:cxn>
                                    <a:cxn ang="0">
                                      <a:pos x="296" y="194"/>
                                    </a:cxn>
                                    <a:cxn ang="0">
                                      <a:pos x="317" y="232"/>
                                    </a:cxn>
                                    <a:cxn ang="0">
                                      <a:pos x="341" y="237"/>
                                    </a:cxn>
                                    <a:cxn ang="0">
                                      <a:pos x="341" y="285"/>
                                    </a:cxn>
                                    <a:cxn ang="0">
                                      <a:pos x="287" y="258"/>
                                    </a:cxn>
                                    <a:cxn ang="0">
                                      <a:pos x="326" y="299"/>
                                    </a:cxn>
                                    <a:cxn ang="0">
                                      <a:pos x="254" y="274"/>
                                    </a:cxn>
                                    <a:cxn ang="0">
                                      <a:pos x="208" y="240"/>
                                    </a:cxn>
                                    <a:cxn ang="0">
                                      <a:pos x="179" y="246"/>
                                    </a:cxn>
                                    <a:cxn ang="0">
                                      <a:pos x="172" y="217"/>
                                    </a:cxn>
                                    <a:cxn ang="0">
                                      <a:pos x="224" y="217"/>
                                    </a:cxn>
                                    <a:cxn ang="0">
                                      <a:pos x="211" y="199"/>
                                    </a:cxn>
                                    <a:cxn ang="0">
                                      <a:pos x="241" y="171"/>
                                    </a:cxn>
                                    <a:cxn ang="0">
                                      <a:pos x="220" y="137"/>
                                    </a:cxn>
                                    <a:cxn ang="0">
                                      <a:pos x="180" y="138"/>
                                    </a:cxn>
                                    <a:cxn ang="0">
                                      <a:pos x="179" y="128"/>
                                    </a:cxn>
                                    <a:cxn ang="0">
                                      <a:pos x="194" y="121"/>
                                    </a:cxn>
                                    <a:cxn ang="0">
                                      <a:pos x="168" y="108"/>
                                    </a:cxn>
                                    <a:cxn ang="0">
                                      <a:pos x="146" y="92"/>
                                    </a:cxn>
                                    <a:cxn ang="0">
                                      <a:pos x="151" y="107"/>
                                    </a:cxn>
                                    <a:cxn ang="0">
                                      <a:pos x="122" y="111"/>
                                    </a:cxn>
                                    <a:cxn ang="0">
                                      <a:pos x="24" y="95"/>
                                    </a:cxn>
                                    <a:cxn ang="0">
                                      <a:pos x="8" y="74"/>
                                    </a:cxn>
                                    <a:cxn ang="0">
                                      <a:pos x="38" y="77"/>
                                    </a:cxn>
                                    <a:cxn ang="0">
                                      <a:pos x="0" y="66"/>
                                    </a:cxn>
                                  </a:cxnLst>
                                  <a:rect l="0" t="0" r="r" b="b"/>
                                  <a:pathLst>
                                    <a:path w="388" h="299">
                                      <a:moveTo>
                                        <a:pt x="0" y="66"/>
                                      </a:moveTo>
                                      <a:lnTo>
                                        <a:pt x="3" y="33"/>
                                      </a:lnTo>
                                      <a:lnTo>
                                        <a:pt x="46" y="0"/>
                                      </a:lnTo>
                                      <a:lnTo>
                                        <a:pt x="68" y="3"/>
                                      </a:lnTo>
                                      <a:lnTo>
                                        <a:pt x="49" y="40"/>
                                      </a:lnTo>
                                      <a:lnTo>
                                        <a:pt x="66" y="62"/>
                                      </a:lnTo>
                                      <a:lnTo>
                                        <a:pt x="71" y="40"/>
                                      </a:lnTo>
                                      <a:lnTo>
                                        <a:pt x="86" y="13"/>
                                      </a:lnTo>
                                      <a:lnTo>
                                        <a:pt x="116" y="1"/>
                                      </a:lnTo>
                                      <a:lnTo>
                                        <a:pt x="122" y="53"/>
                                      </a:lnTo>
                                      <a:lnTo>
                                        <a:pt x="167" y="29"/>
                                      </a:lnTo>
                                      <a:lnTo>
                                        <a:pt x="200" y="36"/>
                                      </a:lnTo>
                                      <a:lnTo>
                                        <a:pt x="213" y="53"/>
                                      </a:lnTo>
                                      <a:lnTo>
                                        <a:pt x="226" y="70"/>
                                      </a:lnTo>
                                      <a:lnTo>
                                        <a:pt x="237" y="58"/>
                                      </a:lnTo>
                                      <a:lnTo>
                                        <a:pt x="263" y="75"/>
                                      </a:lnTo>
                                      <a:lnTo>
                                        <a:pt x="266" y="91"/>
                                      </a:lnTo>
                                      <a:lnTo>
                                        <a:pt x="296" y="95"/>
                                      </a:lnTo>
                                      <a:lnTo>
                                        <a:pt x="311" y="105"/>
                                      </a:lnTo>
                                      <a:lnTo>
                                        <a:pt x="287" y="116"/>
                                      </a:lnTo>
                                      <a:lnTo>
                                        <a:pt x="320" y="121"/>
                                      </a:lnTo>
                                      <a:lnTo>
                                        <a:pt x="295" y="140"/>
                                      </a:lnTo>
                                      <a:lnTo>
                                        <a:pt x="326" y="157"/>
                                      </a:lnTo>
                                      <a:lnTo>
                                        <a:pt x="341" y="153"/>
                                      </a:lnTo>
                                      <a:lnTo>
                                        <a:pt x="388" y="187"/>
                                      </a:lnTo>
                                      <a:lnTo>
                                        <a:pt x="361" y="209"/>
                                      </a:lnTo>
                                      <a:lnTo>
                                        <a:pt x="359" y="229"/>
                                      </a:lnTo>
                                      <a:lnTo>
                                        <a:pt x="315" y="190"/>
                                      </a:lnTo>
                                      <a:lnTo>
                                        <a:pt x="296" y="194"/>
                                      </a:lnTo>
                                      <a:lnTo>
                                        <a:pt x="317" y="232"/>
                                      </a:lnTo>
                                      <a:lnTo>
                                        <a:pt x="341" y="237"/>
                                      </a:lnTo>
                                      <a:lnTo>
                                        <a:pt x="341" y="285"/>
                                      </a:lnTo>
                                      <a:lnTo>
                                        <a:pt x="287" y="258"/>
                                      </a:lnTo>
                                      <a:lnTo>
                                        <a:pt x="326" y="299"/>
                                      </a:lnTo>
                                      <a:lnTo>
                                        <a:pt x="254" y="274"/>
                                      </a:lnTo>
                                      <a:lnTo>
                                        <a:pt x="208" y="240"/>
                                      </a:lnTo>
                                      <a:lnTo>
                                        <a:pt x="179" y="246"/>
                                      </a:lnTo>
                                      <a:lnTo>
                                        <a:pt x="172" y="217"/>
                                      </a:lnTo>
                                      <a:lnTo>
                                        <a:pt x="224" y="217"/>
                                      </a:lnTo>
                                      <a:lnTo>
                                        <a:pt x="211" y="199"/>
                                      </a:lnTo>
                                      <a:lnTo>
                                        <a:pt x="241" y="171"/>
                                      </a:lnTo>
                                      <a:lnTo>
                                        <a:pt x="220" y="137"/>
                                      </a:lnTo>
                                      <a:lnTo>
                                        <a:pt x="180" y="138"/>
                                      </a:lnTo>
                                      <a:lnTo>
                                        <a:pt x="179" y="128"/>
                                      </a:lnTo>
                                      <a:lnTo>
                                        <a:pt x="194" y="121"/>
                                      </a:lnTo>
                                      <a:lnTo>
                                        <a:pt x="168" y="108"/>
                                      </a:lnTo>
                                      <a:lnTo>
                                        <a:pt x="146" y="92"/>
                                      </a:lnTo>
                                      <a:lnTo>
                                        <a:pt x="151" y="107"/>
                                      </a:lnTo>
                                      <a:lnTo>
                                        <a:pt x="122" y="111"/>
                                      </a:lnTo>
                                      <a:lnTo>
                                        <a:pt x="24" y="95"/>
                                      </a:lnTo>
                                      <a:lnTo>
                                        <a:pt x="8" y="74"/>
                                      </a:lnTo>
                                      <a:lnTo>
                                        <a:pt x="38" y="77"/>
                                      </a:lnTo>
                                      <a:lnTo>
                                        <a:pt x="0" y="66"/>
                                      </a:lnTo>
                                      <a:close/>
                                    </a:path>
                                  </a:pathLst>
                                </a:custGeom>
                                <a:solidFill>
                                  <a:srgbClr val="008000">
                                    <a:alpha val="39999"/>
                                  </a:srgbClr>
                                </a:solidFill>
                                <a:ln w="3175" cap="flat" cmpd="sng">
                                  <a:solidFill>
                                    <a:srgbClr val="000000"/>
                                  </a:solidFill>
                                  <a:prstDash val="solid"/>
                                  <a:round/>
                                  <a:headEnd type="none" w="med" len="med"/>
                                  <a:tailEnd type="none" w="med" len="med"/>
                                </a:ln>
                                <a:effectLst/>
                              </p:spPr>
                              <p:txBody>
                                <a:bodyPr/>
                                <a:lstStyle/>
                                <a:p>
                                  <a:endParaRPr lang="hu-HU"/>
                                </a:p>
                              </p:txBody>
                            </p:sp>
                          </p:grpSp>
                          <p:sp>
                            <p:nvSpPr>
                              <p:cNvPr id="1103987" name="Freeform 115"/>
                              <p:cNvSpPr>
                                <a:spLocks noChangeAspect="1"/>
                              </p:cNvSpPr>
                              <p:nvPr/>
                            </p:nvSpPr>
                            <p:spPr bwMode="gray">
                              <a:xfrm>
                                <a:off x="4641" y="2870"/>
                                <a:ext cx="36" cy="61"/>
                              </a:xfrm>
                              <a:custGeom>
                                <a:avLst/>
                                <a:gdLst/>
                                <a:ahLst/>
                                <a:cxnLst>
                                  <a:cxn ang="0">
                                    <a:pos x="15" y="24"/>
                                  </a:cxn>
                                  <a:cxn ang="0">
                                    <a:pos x="15" y="26"/>
                                  </a:cxn>
                                  <a:cxn ang="0">
                                    <a:pos x="13" y="26"/>
                                  </a:cxn>
                                  <a:cxn ang="0">
                                    <a:pos x="0" y="53"/>
                                  </a:cxn>
                                  <a:cxn ang="0">
                                    <a:pos x="10" y="91"/>
                                  </a:cxn>
                                  <a:cxn ang="0">
                                    <a:pos x="33" y="69"/>
                                  </a:cxn>
                                  <a:cxn ang="0">
                                    <a:pos x="42" y="49"/>
                                  </a:cxn>
                                  <a:cxn ang="0">
                                    <a:pos x="49" y="28"/>
                                  </a:cxn>
                                  <a:cxn ang="0">
                                    <a:pos x="54" y="11"/>
                                  </a:cxn>
                                  <a:cxn ang="0">
                                    <a:pos x="37" y="0"/>
                                  </a:cxn>
                                  <a:cxn ang="0">
                                    <a:pos x="15" y="24"/>
                                  </a:cxn>
                                </a:cxnLst>
                                <a:rect l="0" t="0" r="r" b="b"/>
                                <a:pathLst>
                                  <a:path w="54" h="91">
                                    <a:moveTo>
                                      <a:pt x="15" y="24"/>
                                    </a:moveTo>
                                    <a:lnTo>
                                      <a:pt x="15" y="26"/>
                                    </a:lnTo>
                                    <a:lnTo>
                                      <a:pt x="13" y="26"/>
                                    </a:lnTo>
                                    <a:lnTo>
                                      <a:pt x="0" y="53"/>
                                    </a:lnTo>
                                    <a:lnTo>
                                      <a:pt x="10" y="91"/>
                                    </a:lnTo>
                                    <a:lnTo>
                                      <a:pt x="33" y="69"/>
                                    </a:lnTo>
                                    <a:lnTo>
                                      <a:pt x="42" y="49"/>
                                    </a:lnTo>
                                    <a:lnTo>
                                      <a:pt x="49" y="28"/>
                                    </a:lnTo>
                                    <a:lnTo>
                                      <a:pt x="54" y="11"/>
                                    </a:lnTo>
                                    <a:lnTo>
                                      <a:pt x="37" y="0"/>
                                    </a:lnTo>
                                    <a:lnTo>
                                      <a:pt x="15" y="24"/>
                                    </a:lnTo>
                                    <a:close/>
                                  </a:path>
                                </a:pathLst>
                              </a:custGeom>
                              <a:solidFill>
                                <a:srgbClr val="008000">
                                  <a:alpha val="39999"/>
                                </a:srgbClr>
                              </a:solidFill>
                              <a:ln w="3175" cap="flat" cmpd="sng">
                                <a:solidFill>
                                  <a:srgbClr val="000000"/>
                                </a:solidFill>
                                <a:prstDash val="solid"/>
                                <a:round/>
                                <a:headEnd type="none" w="med" len="med"/>
                                <a:tailEnd type="none" w="med" len="med"/>
                              </a:ln>
                              <a:effectLst/>
                            </p:spPr>
                            <p:txBody>
                              <a:bodyPr/>
                              <a:lstStyle/>
                              <a:p>
                                <a:endParaRPr lang="hu-HU"/>
                              </a:p>
                            </p:txBody>
                          </p:sp>
                        </p:grpSp>
                      </p:grpSp>
                    </p:grpSp>
                  </p:grpSp>
                </p:grpSp>
              </p:grpSp>
            </p:grpSp>
            <p:sp>
              <p:nvSpPr>
                <p:cNvPr id="1103988" name="Freeform 116"/>
                <p:cNvSpPr>
                  <a:spLocks noChangeAspect="1"/>
                </p:cNvSpPr>
                <p:nvPr/>
              </p:nvSpPr>
              <p:spPr bwMode="gray">
                <a:xfrm>
                  <a:off x="4638" y="3047"/>
                  <a:ext cx="39" cy="40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3" y="20"/>
                    </a:cxn>
                    <a:cxn ang="0">
                      <a:pos x="50" y="0"/>
                    </a:cxn>
                    <a:cxn ang="0">
                      <a:pos x="56" y="36"/>
                    </a:cxn>
                    <a:cxn ang="0">
                      <a:pos x="48" y="60"/>
                    </a:cxn>
                    <a:cxn ang="0">
                      <a:pos x="23" y="28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56" h="60">
                      <a:moveTo>
                        <a:pt x="0" y="40"/>
                      </a:moveTo>
                      <a:lnTo>
                        <a:pt x="13" y="20"/>
                      </a:lnTo>
                      <a:lnTo>
                        <a:pt x="50" y="0"/>
                      </a:lnTo>
                      <a:lnTo>
                        <a:pt x="56" y="36"/>
                      </a:lnTo>
                      <a:lnTo>
                        <a:pt x="48" y="60"/>
                      </a:lnTo>
                      <a:lnTo>
                        <a:pt x="23" y="28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8000">
                    <a:alpha val="39999"/>
                  </a:srgbClr>
                </a:solidFill>
                <a:ln w="317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hu-HU"/>
                </a:p>
              </p:txBody>
            </p:sp>
          </p:grpSp>
        </p:grpSp>
        <p:sp>
          <p:nvSpPr>
            <p:cNvPr id="1103989" name="Freeform 117"/>
            <p:cNvSpPr>
              <a:spLocks noChangeAspect="1"/>
            </p:cNvSpPr>
            <p:nvPr/>
          </p:nvSpPr>
          <p:spPr bwMode="gray">
            <a:xfrm>
              <a:off x="2757" y="2912"/>
              <a:ext cx="95" cy="34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8" y="4"/>
                </a:cxn>
                <a:cxn ang="0">
                  <a:pos x="55" y="0"/>
                </a:cxn>
                <a:cxn ang="0">
                  <a:pos x="142" y="45"/>
                </a:cxn>
                <a:cxn ang="0">
                  <a:pos x="96" y="50"/>
                </a:cxn>
                <a:cxn ang="0">
                  <a:pos x="83" y="24"/>
                </a:cxn>
                <a:cxn ang="0">
                  <a:pos x="40" y="16"/>
                </a:cxn>
                <a:cxn ang="0">
                  <a:pos x="0" y="21"/>
                </a:cxn>
              </a:cxnLst>
              <a:rect l="0" t="0" r="r" b="b"/>
              <a:pathLst>
                <a:path w="142" h="50">
                  <a:moveTo>
                    <a:pt x="0" y="21"/>
                  </a:moveTo>
                  <a:lnTo>
                    <a:pt x="18" y="4"/>
                  </a:lnTo>
                  <a:lnTo>
                    <a:pt x="55" y="0"/>
                  </a:lnTo>
                  <a:lnTo>
                    <a:pt x="142" y="45"/>
                  </a:lnTo>
                  <a:lnTo>
                    <a:pt x="96" y="50"/>
                  </a:lnTo>
                  <a:lnTo>
                    <a:pt x="83" y="24"/>
                  </a:lnTo>
                  <a:lnTo>
                    <a:pt x="40" y="16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8000">
                <a:alpha val="39999"/>
              </a:srgbClr>
            </a:solidFill>
            <a:ln w="31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03990" name="Freeform 118"/>
            <p:cNvSpPr>
              <a:spLocks noChangeAspect="1"/>
            </p:cNvSpPr>
            <p:nvPr/>
          </p:nvSpPr>
          <p:spPr bwMode="gray">
            <a:xfrm>
              <a:off x="2851" y="2946"/>
              <a:ext cx="55" cy="17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6" y="18"/>
                </a:cxn>
                <a:cxn ang="0">
                  <a:pos x="13" y="0"/>
                </a:cxn>
                <a:cxn ang="0">
                  <a:pos x="58" y="3"/>
                </a:cxn>
                <a:cxn ang="0">
                  <a:pos x="80" y="17"/>
                </a:cxn>
                <a:cxn ang="0">
                  <a:pos x="35" y="28"/>
                </a:cxn>
                <a:cxn ang="0">
                  <a:pos x="0" y="20"/>
                </a:cxn>
              </a:cxnLst>
              <a:rect l="0" t="0" r="r" b="b"/>
              <a:pathLst>
                <a:path w="80" h="28">
                  <a:moveTo>
                    <a:pt x="0" y="20"/>
                  </a:moveTo>
                  <a:lnTo>
                    <a:pt x="26" y="18"/>
                  </a:lnTo>
                  <a:lnTo>
                    <a:pt x="13" y="0"/>
                  </a:lnTo>
                  <a:lnTo>
                    <a:pt x="58" y="3"/>
                  </a:lnTo>
                  <a:lnTo>
                    <a:pt x="80" y="17"/>
                  </a:lnTo>
                  <a:lnTo>
                    <a:pt x="35" y="28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8000">
                <a:alpha val="39999"/>
              </a:srgbClr>
            </a:solidFill>
            <a:ln w="31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103991" name="Freeform 119"/>
          <p:cNvSpPr>
            <a:spLocks noChangeAspect="1"/>
          </p:cNvSpPr>
          <p:nvPr/>
        </p:nvSpPr>
        <p:spPr bwMode="gray">
          <a:xfrm>
            <a:off x="2541588" y="5710238"/>
            <a:ext cx="153987" cy="8572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5" y="29"/>
              </a:cxn>
              <a:cxn ang="0">
                <a:pos x="13" y="12"/>
              </a:cxn>
              <a:cxn ang="0">
                <a:pos x="35" y="0"/>
              </a:cxn>
              <a:cxn ang="0">
                <a:pos x="46" y="20"/>
              </a:cxn>
              <a:cxn ang="0">
                <a:pos x="84" y="42"/>
              </a:cxn>
              <a:cxn ang="0">
                <a:pos x="37" y="45"/>
              </a:cxn>
              <a:cxn ang="0">
                <a:pos x="0" y="37"/>
              </a:cxn>
            </a:cxnLst>
            <a:rect l="0" t="0" r="r" b="b"/>
            <a:pathLst>
              <a:path w="84" h="45">
                <a:moveTo>
                  <a:pt x="0" y="37"/>
                </a:moveTo>
                <a:lnTo>
                  <a:pt x="5" y="29"/>
                </a:lnTo>
                <a:lnTo>
                  <a:pt x="13" y="12"/>
                </a:lnTo>
                <a:lnTo>
                  <a:pt x="35" y="0"/>
                </a:lnTo>
                <a:lnTo>
                  <a:pt x="46" y="20"/>
                </a:lnTo>
                <a:lnTo>
                  <a:pt x="84" y="42"/>
                </a:lnTo>
                <a:lnTo>
                  <a:pt x="37" y="45"/>
                </a:lnTo>
                <a:lnTo>
                  <a:pt x="0" y="37"/>
                </a:lnTo>
                <a:close/>
              </a:path>
            </a:pathLst>
          </a:custGeom>
          <a:solidFill>
            <a:srgbClr val="008000">
              <a:alpha val="60001"/>
            </a:srgbClr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3992" name="Freeform 120"/>
          <p:cNvSpPr>
            <a:spLocks noChangeAspect="1"/>
          </p:cNvSpPr>
          <p:nvPr/>
        </p:nvSpPr>
        <p:spPr bwMode="gray">
          <a:xfrm>
            <a:off x="2541588" y="5710238"/>
            <a:ext cx="153987" cy="8572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5" y="29"/>
              </a:cxn>
              <a:cxn ang="0">
                <a:pos x="13" y="12"/>
              </a:cxn>
              <a:cxn ang="0">
                <a:pos x="35" y="0"/>
              </a:cxn>
              <a:cxn ang="0">
                <a:pos x="46" y="20"/>
              </a:cxn>
              <a:cxn ang="0">
                <a:pos x="84" y="42"/>
              </a:cxn>
              <a:cxn ang="0">
                <a:pos x="37" y="45"/>
              </a:cxn>
              <a:cxn ang="0">
                <a:pos x="0" y="37"/>
              </a:cxn>
            </a:cxnLst>
            <a:rect l="0" t="0" r="r" b="b"/>
            <a:pathLst>
              <a:path w="84" h="45">
                <a:moveTo>
                  <a:pt x="0" y="37"/>
                </a:moveTo>
                <a:lnTo>
                  <a:pt x="5" y="29"/>
                </a:lnTo>
                <a:lnTo>
                  <a:pt x="13" y="12"/>
                </a:lnTo>
                <a:lnTo>
                  <a:pt x="35" y="0"/>
                </a:lnTo>
                <a:lnTo>
                  <a:pt x="46" y="20"/>
                </a:lnTo>
                <a:lnTo>
                  <a:pt x="84" y="42"/>
                </a:lnTo>
                <a:lnTo>
                  <a:pt x="37" y="45"/>
                </a:lnTo>
                <a:lnTo>
                  <a:pt x="0" y="37"/>
                </a:lnTo>
                <a:close/>
              </a:path>
            </a:pathLst>
          </a:custGeom>
          <a:solidFill>
            <a:srgbClr val="008000">
              <a:alpha val="60001"/>
            </a:srgbClr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3993" name="Rectangle 121"/>
          <p:cNvSpPr>
            <a:spLocks noChangeAspect="1" noChangeArrowheads="1"/>
          </p:cNvSpPr>
          <p:nvPr/>
        </p:nvSpPr>
        <p:spPr bwMode="gray">
          <a:xfrm>
            <a:off x="1241425" y="4384675"/>
            <a:ext cx="7048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Boca Raton</a:t>
            </a:r>
          </a:p>
        </p:txBody>
      </p:sp>
      <p:sp>
        <p:nvSpPr>
          <p:cNvPr id="1103994" name="Rectangle 122"/>
          <p:cNvSpPr>
            <a:spLocks noChangeAspect="1" noChangeArrowheads="1"/>
          </p:cNvSpPr>
          <p:nvPr/>
        </p:nvSpPr>
        <p:spPr bwMode="gray">
          <a:xfrm>
            <a:off x="4579938" y="3271838"/>
            <a:ext cx="43021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Athens</a:t>
            </a:r>
          </a:p>
        </p:txBody>
      </p:sp>
      <p:sp>
        <p:nvSpPr>
          <p:cNvPr id="1103995" name="Rectangle 123"/>
          <p:cNvSpPr>
            <a:spLocks noChangeAspect="1" noChangeArrowheads="1"/>
          </p:cNvSpPr>
          <p:nvPr/>
        </p:nvSpPr>
        <p:spPr bwMode="gray">
          <a:xfrm>
            <a:off x="263525" y="3041650"/>
            <a:ext cx="7175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Los Alamos</a:t>
            </a:r>
          </a:p>
        </p:txBody>
      </p:sp>
      <p:sp>
        <p:nvSpPr>
          <p:cNvPr id="1103996" name="Rectangle 124"/>
          <p:cNvSpPr>
            <a:spLocks noChangeAspect="1" noChangeArrowheads="1"/>
          </p:cNvSpPr>
          <p:nvPr/>
        </p:nvSpPr>
        <p:spPr bwMode="gray">
          <a:xfrm>
            <a:off x="476250" y="2581275"/>
            <a:ext cx="414338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Seattle</a:t>
            </a:r>
          </a:p>
        </p:txBody>
      </p:sp>
      <p:sp>
        <p:nvSpPr>
          <p:cNvPr id="1103997" name="Rectangle 125"/>
          <p:cNvSpPr>
            <a:spLocks noChangeAspect="1" noChangeArrowheads="1"/>
          </p:cNvSpPr>
          <p:nvPr/>
        </p:nvSpPr>
        <p:spPr bwMode="gray">
          <a:xfrm>
            <a:off x="5434013" y="3109913"/>
            <a:ext cx="484187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Tel Aviv</a:t>
            </a:r>
          </a:p>
        </p:txBody>
      </p:sp>
      <p:sp>
        <p:nvSpPr>
          <p:cNvPr id="1103998" name="Rectangle 126"/>
          <p:cNvSpPr>
            <a:spLocks noChangeAspect="1" noChangeArrowheads="1"/>
          </p:cNvSpPr>
          <p:nvPr/>
        </p:nvSpPr>
        <p:spPr bwMode="gray">
          <a:xfrm>
            <a:off x="5943600" y="4198938"/>
            <a:ext cx="6191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Bangalore</a:t>
            </a:r>
          </a:p>
        </p:txBody>
      </p:sp>
      <p:sp>
        <p:nvSpPr>
          <p:cNvPr id="1103999" name="Rectangle 127"/>
          <p:cNvSpPr>
            <a:spLocks noChangeAspect="1" noChangeArrowheads="1"/>
          </p:cNvSpPr>
          <p:nvPr/>
        </p:nvSpPr>
        <p:spPr bwMode="gray">
          <a:xfrm>
            <a:off x="8455025" y="4872038"/>
            <a:ext cx="604838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Sydney(2)</a:t>
            </a:r>
          </a:p>
        </p:txBody>
      </p:sp>
      <p:sp>
        <p:nvSpPr>
          <p:cNvPr id="1104000" name="Rectangle 128"/>
          <p:cNvSpPr>
            <a:spLocks noChangeAspect="1" noChangeArrowheads="1"/>
          </p:cNvSpPr>
          <p:nvPr/>
        </p:nvSpPr>
        <p:spPr bwMode="gray">
          <a:xfrm>
            <a:off x="2643188" y="3686175"/>
            <a:ext cx="12541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West Conshohocken</a:t>
            </a:r>
          </a:p>
        </p:txBody>
      </p:sp>
      <p:sp>
        <p:nvSpPr>
          <p:cNvPr id="1104001" name="Rectangle 129"/>
          <p:cNvSpPr>
            <a:spLocks noChangeAspect="1" noChangeArrowheads="1"/>
          </p:cNvSpPr>
          <p:nvPr/>
        </p:nvSpPr>
        <p:spPr bwMode="gray">
          <a:xfrm>
            <a:off x="306388" y="2430463"/>
            <a:ext cx="736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Utah Bank</a:t>
            </a:r>
          </a:p>
        </p:txBody>
      </p:sp>
      <p:sp>
        <p:nvSpPr>
          <p:cNvPr id="1104002" name="Rectangle 130"/>
          <p:cNvSpPr>
            <a:spLocks noChangeAspect="1" noChangeArrowheads="1"/>
          </p:cNvSpPr>
          <p:nvPr/>
        </p:nvSpPr>
        <p:spPr bwMode="gray">
          <a:xfrm>
            <a:off x="1644650" y="2130425"/>
            <a:ext cx="5778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Oakbrook Terrace </a:t>
            </a:r>
          </a:p>
        </p:txBody>
      </p:sp>
      <p:sp>
        <p:nvSpPr>
          <p:cNvPr id="1104003" name="Rectangle 131"/>
          <p:cNvSpPr>
            <a:spLocks noChangeAspect="1" noChangeArrowheads="1"/>
          </p:cNvSpPr>
          <p:nvPr/>
        </p:nvSpPr>
        <p:spPr bwMode="gray">
          <a:xfrm>
            <a:off x="762000" y="3486150"/>
            <a:ext cx="344488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Irving</a:t>
            </a:r>
          </a:p>
        </p:txBody>
      </p:sp>
      <p:sp>
        <p:nvSpPr>
          <p:cNvPr id="1104004" name="Freeform 132"/>
          <p:cNvSpPr>
            <a:spLocks noChangeAspect="1"/>
          </p:cNvSpPr>
          <p:nvPr/>
        </p:nvSpPr>
        <p:spPr bwMode="gray">
          <a:xfrm>
            <a:off x="468313" y="2368550"/>
            <a:ext cx="60325" cy="30163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1" y="18"/>
              </a:cxn>
              <a:cxn ang="0">
                <a:pos x="34" y="3"/>
              </a:cxn>
              <a:cxn ang="0">
                <a:pos x="13" y="0"/>
              </a:cxn>
              <a:cxn ang="0">
                <a:pos x="13" y="6"/>
              </a:cxn>
              <a:cxn ang="0">
                <a:pos x="0" y="7"/>
              </a:cxn>
            </a:cxnLst>
            <a:rect l="0" t="0" r="r" b="b"/>
            <a:pathLst>
              <a:path w="34" h="18">
                <a:moveTo>
                  <a:pt x="0" y="7"/>
                </a:moveTo>
                <a:lnTo>
                  <a:pt x="11" y="18"/>
                </a:lnTo>
                <a:lnTo>
                  <a:pt x="34" y="3"/>
                </a:lnTo>
                <a:lnTo>
                  <a:pt x="13" y="0"/>
                </a:lnTo>
                <a:lnTo>
                  <a:pt x="13" y="6"/>
                </a:lnTo>
                <a:lnTo>
                  <a:pt x="0" y="7"/>
                </a:lnTo>
                <a:close/>
              </a:path>
            </a:pathLst>
          </a:custGeom>
          <a:solidFill>
            <a:srgbClr val="98B18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04005" name="Freeform 133"/>
          <p:cNvSpPr>
            <a:spLocks noChangeAspect="1"/>
          </p:cNvSpPr>
          <p:nvPr/>
        </p:nvSpPr>
        <p:spPr bwMode="gray">
          <a:xfrm>
            <a:off x="468313" y="2368550"/>
            <a:ext cx="60325" cy="30163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1" y="18"/>
              </a:cxn>
              <a:cxn ang="0">
                <a:pos x="34" y="3"/>
              </a:cxn>
              <a:cxn ang="0">
                <a:pos x="13" y="0"/>
              </a:cxn>
              <a:cxn ang="0">
                <a:pos x="13" y="6"/>
              </a:cxn>
              <a:cxn ang="0">
                <a:pos x="0" y="7"/>
              </a:cxn>
            </a:cxnLst>
            <a:rect l="0" t="0" r="r" b="b"/>
            <a:pathLst>
              <a:path w="34" h="18">
                <a:moveTo>
                  <a:pt x="0" y="7"/>
                </a:moveTo>
                <a:lnTo>
                  <a:pt x="11" y="18"/>
                </a:lnTo>
                <a:lnTo>
                  <a:pt x="34" y="3"/>
                </a:lnTo>
                <a:lnTo>
                  <a:pt x="13" y="0"/>
                </a:lnTo>
                <a:lnTo>
                  <a:pt x="13" y="6"/>
                </a:lnTo>
                <a:lnTo>
                  <a:pt x="0" y="7"/>
                </a:lnTo>
                <a:close/>
              </a:path>
            </a:pathLst>
          </a:custGeom>
          <a:solidFill>
            <a:srgbClr val="969696"/>
          </a:solidFill>
          <a:ln w="1651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04006" name="Freeform 134"/>
          <p:cNvSpPr>
            <a:spLocks noChangeAspect="1"/>
          </p:cNvSpPr>
          <p:nvPr/>
        </p:nvSpPr>
        <p:spPr bwMode="gray">
          <a:xfrm>
            <a:off x="6292850" y="3873500"/>
            <a:ext cx="50800" cy="100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53"/>
              </a:cxn>
              <a:cxn ang="0">
                <a:pos x="27" y="43"/>
              </a:cxn>
              <a:cxn ang="0">
                <a:pos x="15" y="11"/>
              </a:cxn>
              <a:cxn ang="0">
                <a:pos x="0" y="0"/>
              </a:cxn>
            </a:cxnLst>
            <a:rect l="0" t="0" r="r" b="b"/>
            <a:pathLst>
              <a:path w="27" h="53">
                <a:moveTo>
                  <a:pt x="0" y="0"/>
                </a:moveTo>
                <a:lnTo>
                  <a:pt x="4" y="53"/>
                </a:lnTo>
                <a:lnTo>
                  <a:pt x="27" y="43"/>
                </a:lnTo>
                <a:lnTo>
                  <a:pt x="15" y="11"/>
                </a:lnTo>
                <a:lnTo>
                  <a:pt x="0" y="0"/>
                </a:lnTo>
                <a:close/>
              </a:path>
            </a:pathLst>
          </a:custGeom>
          <a:solidFill>
            <a:srgbClr val="98B18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04007" name="Freeform 135"/>
          <p:cNvSpPr>
            <a:spLocks noChangeAspect="1"/>
          </p:cNvSpPr>
          <p:nvPr/>
        </p:nvSpPr>
        <p:spPr bwMode="gray">
          <a:xfrm>
            <a:off x="6292850" y="3873500"/>
            <a:ext cx="50800" cy="1000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53"/>
              </a:cxn>
              <a:cxn ang="0">
                <a:pos x="27" y="43"/>
              </a:cxn>
              <a:cxn ang="0">
                <a:pos x="15" y="11"/>
              </a:cxn>
              <a:cxn ang="0">
                <a:pos x="0" y="0"/>
              </a:cxn>
            </a:cxnLst>
            <a:rect l="0" t="0" r="r" b="b"/>
            <a:pathLst>
              <a:path w="27" h="53">
                <a:moveTo>
                  <a:pt x="0" y="0"/>
                </a:moveTo>
                <a:lnTo>
                  <a:pt x="4" y="53"/>
                </a:lnTo>
                <a:lnTo>
                  <a:pt x="27" y="43"/>
                </a:lnTo>
                <a:lnTo>
                  <a:pt x="15" y="11"/>
                </a:lnTo>
                <a:lnTo>
                  <a:pt x="0" y="0"/>
                </a:lnTo>
                <a:close/>
              </a:path>
            </a:pathLst>
          </a:custGeom>
          <a:solidFill>
            <a:srgbClr val="969696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008" name="Freeform 136"/>
          <p:cNvSpPr>
            <a:spLocks noChangeAspect="1"/>
          </p:cNvSpPr>
          <p:nvPr/>
        </p:nvSpPr>
        <p:spPr bwMode="gray">
          <a:xfrm>
            <a:off x="4616450" y="3038475"/>
            <a:ext cx="74613" cy="539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6" y="27"/>
              </a:cxn>
              <a:cxn ang="0">
                <a:pos x="41" y="0"/>
              </a:cxn>
              <a:cxn ang="0">
                <a:pos x="0" y="8"/>
              </a:cxn>
            </a:cxnLst>
            <a:rect l="0" t="0" r="r" b="b"/>
            <a:pathLst>
              <a:path w="41" h="27">
                <a:moveTo>
                  <a:pt x="0" y="8"/>
                </a:moveTo>
                <a:lnTo>
                  <a:pt x="36" y="27"/>
                </a:lnTo>
                <a:lnTo>
                  <a:pt x="41" y="0"/>
                </a:lnTo>
                <a:lnTo>
                  <a:pt x="0" y="8"/>
                </a:lnTo>
                <a:close/>
              </a:path>
            </a:pathLst>
          </a:custGeom>
          <a:solidFill>
            <a:srgbClr val="969696"/>
          </a:solidFill>
          <a:ln w="31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hu-HU"/>
          </a:p>
        </p:txBody>
      </p:sp>
      <p:sp>
        <p:nvSpPr>
          <p:cNvPr id="1104009" name="Rectangle 137"/>
          <p:cNvSpPr>
            <a:spLocks noChangeAspect="1" noChangeArrowheads="1"/>
          </p:cNvSpPr>
          <p:nvPr/>
        </p:nvSpPr>
        <p:spPr bwMode="gray">
          <a:xfrm>
            <a:off x="2719388" y="2946400"/>
            <a:ext cx="4381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Boston</a:t>
            </a:r>
          </a:p>
        </p:txBody>
      </p:sp>
      <p:sp>
        <p:nvSpPr>
          <p:cNvPr id="1104010" name="Rectangle 138"/>
          <p:cNvSpPr>
            <a:spLocks noChangeAspect="1" noChangeArrowheads="1"/>
          </p:cNvSpPr>
          <p:nvPr/>
        </p:nvSpPr>
        <p:spPr bwMode="gray">
          <a:xfrm>
            <a:off x="2339975" y="2305050"/>
            <a:ext cx="48101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Toronto</a:t>
            </a:r>
          </a:p>
        </p:txBody>
      </p:sp>
      <p:sp>
        <p:nvSpPr>
          <p:cNvPr id="1104011" name="Rectangle 139"/>
          <p:cNvSpPr>
            <a:spLocks noChangeAspect="1" noChangeArrowheads="1"/>
          </p:cNvSpPr>
          <p:nvPr/>
        </p:nvSpPr>
        <p:spPr bwMode="gray">
          <a:xfrm>
            <a:off x="1857375" y="2644775"/>
            <a:ext cx="5000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Chicago</a:t>
            </a:r>
          </a:p>
        </p:txBody>
      </p:sp>
      <p:sp>
        <p:nvSpPr>
          <p:cNvPr id="1104012" name="Rectangle 140"/>
          <p:cNvSpPr>
            <a:spLocks noChangeAspect="1" noChangeArrowheads="1"/>
          </p:cNvSpPr>
          <p:nvPr/>
        </p:nvSpPr>
        <p:spPr bwMode="gray">
          <a:xfrm>
            <a:off x="23813" y="2733675"/>
            <a:ext cx="86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San Francisco</a:t>
            </a:r>
          </a:p>
        </p:txBody>
      </p:sp>
      <p:sp>
        <p:nvSpPr>
          <p:cNvPr id="1104013" name="Rectangle 141"/>
          <p:cNvSpPr>
            <a:spLocks noChangeAspect="1" noChangeArrowheads="1"/>
          </p:cNvSpPr>
          <p:nvPr/>
        </p:nvSpPr>
        <p:spPr bwMode="gray">
          <a:xfrm>
            <a:off x="96838" y="3190875"/>
            <a:ext cx="7524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Los Angeles</a:t>
            </a:r>
          </a:p>
        </p:txBody>
      </p:sp>
      <p:sp>
        <p:nvSpPr>
          <p:cNvPr id="1104014" name="Rectangle 142"/>
          <p:cNvSpPr>
            <a:spLocks noChangeAspect="1" noChangeArrowheads="1"/>
          </p:cNvSpPr>
          <p:nvPr/>
        </p:nvSpPr>
        <p:spPr bwMode="gray">
          <a:xfrm>
            <a:off x="3554413" y="2540000"/>
            <a:ext cx="4667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London</a:t>
            </a:r>
          </a:p>
        </p:txBody>
      </p:sp>
      <p:sp>
        <p:nvSpPr>
          <p:cNvPr id="1104015" name="Rectangle 143"/>
          <p:cNvSpPr>
            <a:spLocks noChangeAspect="1" noChangeArrowheads="1"/>
          </p:cNvSpPr>
          <p:nvPr/>
        </p:nvSpPr>
        <p:spPr bwMode="gray">
          <a:xfrm>
            <a:off x="3781425" y="2693988"/>
            <a:ext cx="3079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Paris</a:t>
            </a:r>
          </a:p>
        </p:txBody>
      </p:sp>
      <p:sp>
        <p:nvSpPr>
          <p:cNvPr id="1104016" name="Rectangle 144"/>
          <p:cNvSpPr>
            <a:spLocks noChangeAspect="1" noChangeArrowheads="1"/>
          </p:cNvSpPr>
          <p:nvPr/>
        </p:nvSpPr>
        <p:spPr bwMode="gray">
          <a:xfrm>
            <a:off x="4911725" y="2109788"/>
            <a:ext cx="55721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Frankfurt</a:t>
            </a:r>
          </a:p>
        </p:txBody>
      </p:sp>
      <p:sp>
        <p:nvSpPr>
          <p:cNvPr id="1104017" name="Rectangle 145"/>
          <p:cNvSpPr>
            <a:spLocks noChangeAspect="1" noChangeArrowheads="1"/>
          </p:cNvSpPr>
          <p:nvPr/>
        </p:nvSpPr>
        <p:spPr bwMode="gray">
          <a:xfrm>
            <a:off x="4794250" y="2516188"/>
            <a:ext cx="3873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Zurich</a:t>
            </a:r>
          </a:p>
        </p:txBody>
      </p:sp>
      <p:sp>
        <p:nvSpPr>
          <p:cNvPr id="1104018" name="Rectangle 146"/>
          <p:cNvSpPr>
            <a:spLocks noChangeAspect="1" noChangeArrowheads="1"/>
          </p:cNvSpPr>
          <p:nvPr/>
        </p:nvSpPr>
        <p:spPr bwMode="gray">
          <a:xfrm>
            <a:off x="6164263" y="3249613"/>
            <a:ext cx="685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Hong Kong</a:t>
            </a:r>
          </a:p>
        </p:txBody>
      </p:sp>
      <p:sp>
        <p:nvSpPr>
          <p:cNvPr id="1104019" name="Rectangle 147"/>
          <p:cNvSpPr>
            <a:spLocks noChangeAspect="1" noChangeArrowheads="1"/>
          </p:cNvSpPr>
          <p:nvPr/>
        </p:nvSpPr>
        <p:spPr bwMode="gray">
          <a:xfrm>
            <a:off x="8010525" y="3054350"/>
            <a:ext cx="3730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Tokyo</a:t>
            </a:r>
          </a:p>
        </p:txBody>
      </p:sp>
      <p:sp>
        <p:nvSpPr>
          <p:cNvPr id="1104020" name="Rectangle 148"/>
          <p:cNvSpPr>
            <a:spLocks noChangeAspect="1" noChangeArrowheads="1"/>
          </p:cNvSpPr>
          <p:nvPr/>
        </p:nvSpPr>
        <p:spPr bwMode="gray">
          <a:xfrm>
            <a:off x="7597775" y="3448050"/>
            <a:ext cx="3651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Taipei</a:t>
            </a:r>
          </a:p>
        </p:txBody>
      </p:sp>
      <p:sp>
        <p:nvSpPr>
          <p:cNvPr id="1104021" name="Rectangle 149"/>
          <p:cNvSpPr>
            <a:spLocks noChangeAspect="1" noChangeArrowheads="1"/>
          </p:cNvSpPr>
          <p:nvPr/>
        </p:nvSpPr>
        <p:spPr bwMode="gray">
          <a:xfrm>
            <a:off x="6278563" y="4557713"/>
            <a:ext cx="6191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Singapore</a:t>
            </a:r>
          </a:p>
        </p:txBody>
      </p:sp>
      <p:sp>
        <p:nvSpPr>
          <p:cNvPr id="1104022" name="Rectangle 150"/>
          <p:cNvSpPr>
            <a:spLocks noChangeAspect="1" noChangeArrowheads="1"/>
          </p:cNvSpPr>
          <p:nvPr/>
        </p:nvSpPr>
        <p:spPr bwMode="gray">
          <a:xfrm>
            <a:off x="7448550" y="5484813"/>
            <a:ext cx="6413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Melbourne</a:t>
            </a:r>
          </a:p>
        </p:txBody>
      </p:sp>
      <p:sp>
        <p:nvSpPr>
          <p:cNvPr id="1104023" name="Rectangle 151"/>
          <p:cNvSpPr>
            <a:spLocks noChangeAspect="1" noChangeArrowheads="1"/>
          </p:cNvSpPr>
          <p:nvPr/>
        </p:nvSpPr>
        <p:spPr bwMode="gray">
          <a:xfrm>
            <a:off x="7589838" y="3235325"/>
            <a:ext cx="1203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Seoul </a:t>
            </a:r>
            <a:r>
              <a:rPr lang="en-GB" sz="900">
                <a:cs typeface="Arial" charset="0"/>
              </a:rPr>
              <a:t>(BCP) (FID)</a:t>
            </a:r>
            <a:endParaRPr lang="en-US" sz="900">
              <a:cs typeface="Arial" charset="0"/>
            </a:endParaRPr>
          </a:p>
        </p:txBody>
      </p:sp>
      <p:sp>
        <p:nvSpPr>
          <p:cNvPr id="1104024" name="Rectangle 152"/>
          <p:cNvSpPr>
            <a:spLocks noChangeAspect="1" noChangeArrowheads="1"/>
          </p:cNvSpPr>
          <p:nvPr/>
        </p:nvSpPr>
        <p:spPr bwMode="gray">
          <a:xfrm>
            <a:off x="3617913" y="2947988"/>
            <a:ext cx="4159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Madrid</a:t>
            </a:r>
          </a:p>
        </p:txBody>
      </p:sp>
      <p:grpSp>
        <p:nvGrpSpPr>
          <p:cNvPr id="1104025" name="Group 153"/>
          <p:cNvGrpSpPr>
            <a:grpSpLocks noChangeAspect="1"/>
          </p:cNvGrpSpPr>
          <p:nvPr/>
        </p:nvGrpSpPr>
        <p:grpSpPr bwMode="auto">
          <a:xfrm>
            <a:off x="3386138" y="4672013"/>
            <a:ext cx="611187" cy="136525"/>
            <a:chOff x="2215" y="3310"/>
            <a:chExt cx="176" cy="92"/>
          </a:xfrm>
        </p:grpSpPr>
        <p:sp>
          <p:nvSpPr>
            <p:cNvPr id="1104026" name="Rectangle 154"/>
            <p:cNvSpPr>
              <a:spLocks noChangeAspect="1" noChangeArrowheads="1"/>
            </p:cNvSpPr>
            <p:nvPr/>
          </p:nvSpPr>
          <p:spPr bwMode="gray">
            <a:xfrm>
              <a:off x="2215" y="3310"/>
              <a:ext cx="176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1019175">
                <a:buClr>
                  <a:schemeClr val="tx1"/>
                </a:buClr>
              </a:pPr>
              <a:r>
                <a:rPr lang="en-US" sz="1000" b="1">
                  <a:cs typeface="Arial" charset="0"/>
                </a:rPr>
                <a:t>São </a:t>
              </a:r>
              <a:r>
                <a:rPr lang="en-US" sz="1000" b="1"/>
                <a:t>Paulo</a:t>
              </a:r>
              <a:endParaRPr lang="en-US" sz="1000" b="1">
                <a:cs typeface="Arial" charset="0"/>
              </a:endParaRPr>
            </a:p>
          </p:txBody>
        </p:sp>
        <p:sp>
          <p:nvSpPr>
            <p:cNvPr id="1104027" name="Rectangle 155"/>
            <p:cNvSpPr>
              <a:spLocks noChangeAspect="1" noChangeArrowheads="1"/>
            </p:cNvSpPr>
            <p:nvPr/>
          </p:nvSpPr>
          <p:spPr bwMode="gray">
            <a:xfrm>
              <a:off x="2346" y="3310"/>
              <a:ext cx="1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1019175">
                <a:buClr>
                  <a:schemeClr val="tx1"/>
                </a:buClr>
              </a:pPr>
              <a:endParaRPr lang="hu-HU" sz="1000" b="1">
                <a:cs typeface="Arial" charset="0"/>
              </a:endParaRPr>
            </a:p>
          </p:txBody>
        </p:sp>
      </p:grpSp>
      <p:sp>
        <p:nvSpPr>
          <p:cNvPr id="1104028" name="Rectangle 156"/>
          <p:cNvSpPr>
            <a:spLocks noChangeAspect="1" noChangeArrowheads="1"/>
          </p:cNvSpPr>
          <p:nvPr/>
        </p:nvSpPr>
        <p:spPr bwMode="gray">
          <a:xfrm>
            <a:off x="5643563" y="3895725"/>
            <a:ext cx="4794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Mumbai</a:t>
            </a:r>
          </a:p>
          <a:p>
            <a:pPr algn="ctr" defTabSz="1019175">
              <a:buClr>
                <a:schemeClr val="tx1"/>
              </a:buClr>
            </a:pPr>
            <a:r>
              <a:rPr lang="en-GB" sz="900">
                <a:cs typeface="Arial" charset="0"/>
              </a:rPr>
              <a:t>MSAS</a:t>
            </a:r>
            <a:endParaRPr lang="en-US" sz="900">
              <a:cs typeface="Arial" charset="0"/>
            </a:endParaRPr>
          </a:p>
        </p:txBody>
      </p:sp>
      <p:sp>
        <p:nvSpPr>
          <p:cNvPr id="1104029" name="Rectangle 157"/>
          <p:cNvSpPr>
            <a:spLocks noChangeAspect="1" noChangeArrowheads="1"/>
          </p:cNvSpPr>
          <p:nvPr/>
        </p:nvSpPr>
        <p:spPr bwMode="gray">
          <a:xfrm>
            <a:off x="1282700" y="3916363"/>
            <a:ext cx="7032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Mexico City</a:t>
            </a:r>
          </a:p>
        </p:txBody>
      </p:sp>
      <p:sp>
        <p:nvSpPr>
          <p:cNvPr id="1104030" name="Rectangle 158"/>
          <p:cNvSpPr>
            <a:spLocks noChangeAspect="1" noChangeArrowheads="1"/>
          </p:cNvSpPr>
          <p:nvPr/>
        </p:nvSpPr>
        <p:spPr bwMode="gray">
          <a:xfrm>
            <a:off x="4197350" y="5421313"/>
            <a:ext cx="16002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Johannesburg(2)</a:t>
            </a:r>
          </a:p>
        </p:txBody>
      </p:sp>
      <p:sp>
        <p:nvSpPr>
          <p:cNvPr id="1104031" name="Rectangle 159"/>
          <p:cNvSpPr>
            <a:spLocks noChangeAspect="1" noChangeArrowheads="1"/>
          </p:cNvSpPr>
          <p:nvPr/>
        </p:nvSpPr>
        <p:spPr bwMode="gray">
          <a:xfrm>
            <a:off x="204788" y="2889250"/>
            <a:ext cx="674687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Menlo Park</a:t>
            </a:r>
          </a:p>
        </p:txBody>
      </p:sp>
      <p:sp>
        <p:nvSpPr>
          <p:cNvPr id="1104032" name="Rectangle 160"/>
          <p:cNvSpPr>
            <a:spLocks noChangeAspect="1" noChangeArrowheads="1"/>
          </p:cNvSpPr>
          <p:nvPr/>
        </p:nvSpPr>
        <p:spPr bwMode="gray">
          <a:xfrm>
            <a:off x="6673850" y="2584450"/>
            <a:ext cx="5778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Beijing</a:t>
            </a:r>
            <a:r>
              <a:rPr lang="en-US" sz="1000">
                <a:cs typeface="Arial" charset="0"/>
              </a:rPr>
              <a:t>(3)</a:t>
            </a:r>
          </a:p>
        </p:txBody>
      </p:sp>
      <p:sp>
        <p:nvSpPr>
          <p:cNvPr id="1104033" name="Rectangle 161"/>
          <p:cNvSpPr>
            <a:spLocks noChangeAspect="1" noChangeArrowheads="1"/>
          </p:cNvSpPr>
          <p:nvPr/>
        </p:nvSpPr>
        <p:spPr bwMode="gray">
          <a:xfrm>
            <a:off x="3822700" y="1808163"/>
            <a:ext cx="7683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Luxembourg</a:t>
            </a:r>
          </a:p>
        </p:txBody>
      </p:sp>
      <p:sp>
        <p:nvSpPr>
          <p:cNvPr id="1104034" name="Rectangle 162"/>
          <p:cNvSpPr>
            <a:spLocks noChangeAspect="1" noChangeArrowheads="1"/>
          </p:cNvSpPr>
          <p:nvPr/>
        </p:nvSpPr>
        <p:spPr bwMode="gray">
          <a:xfrm>
            <a:off x="4159250" y="3149600"/>
            <a:ext cx="45561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Geneva</a:t>
            </a:r>
          </a:p>
        </p:txBody>
      </p:sp>
      <p:sp>
        <p:nvSpPr>
          <p:cNvPr id="1104035" name="Rectangle 163"/>
          <p:cNvSpPr>
            <a:spLocks noChangeAspect="1" noChangeArrowheads="1"/>
          </p:cNvSpPr>
          <p:nvPr/>
        </p:nvSpPr>
        <p:spPr bwMode="gray">
          <a:xfrm>
            <a:off x="854075" y="4094163"/>
            <a:ext cx="4857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Orlando</a:t>
            </a:r>
          </a:p>
        </p:txBody>
      </p:sp>
      <p:sp>
        <p:nvSpPr>
          <p:cNvPr id="1104036" name="Rectangle 164"/>
          <p:cNvSpPr>
            <a:spLocks noChangeAspect="1" noChangeArrowheads="1"/>
          </p:cNvSpPr>
          <p:nvPr/>
        </p:nvSpPr>
        <p:spPr bwMode="gray">
          <a:xfrm>
            <a:off x="2649538" y="3114675"/>
            <a:ext cx="611187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New York </a:t>
            </a:r>
          </a:p>
        </p:txBody>
      </p:sp>
      <p:sp>
        <p:nvSpPr>
          <p:cNvPr id="1104037" name="Rectangle 165"/>
          <p:cNvSpPr>
            <a:spLocks noChangeAspect="1" noChangeArrowheads="1"/>
          </p:cNvSpPr>
          <p:nvPr/>
        </p:nvSpPr>
        <p:spPr bwMode="gray">
          <a:xfrm>
            <a:off x="809625" y="2127250"/>
            <a:ext cx="4286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Denver</a:t>
            </a:r>
          </a:p>
        </p:txBody>
      </p:sp>
      <p:sp>
        <p:nvSpPr>
          <p:cNvPr id="1104038" name="Rectangle 166"/>
          <p:cNvSpPr>
            <a:spLocks noChangeAspect="1" noChangeArrowheads="1"/>
          </p:cNvSpPr>
          <p:nvPr/>
        </p:nvSpPr>
        <p:spPr bwMode="gray">
          <a:xfrm>
            <a:off x="557213" y="3354388"/>
            <a:ext cx="395287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Austin</a:t>
            </a:r>
          </a:p>
        </p:txBody>
      </p:sp>
      <p:sp>
        <p:nvSpPr>
          <p:cNvPr id="1104039" name="Rectangle 167"/>
          <p:cNvSpPr>
            <a:spLocks noChangeAspect="1" noChangeArrowheads="1"/>
          </p:cNvSpPr>
          <p:nvPr/>
        </p:nvSpPr>
        <p:spPr bwMode="gray">
          <a:xfrm>
            <a:off x="4740275" y="2798763"/>
            <a:ext cx="3238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Milan</a:t>
            </a:r>
          </a:p>
        </p:txBody>
      </p:sp>
      <p:sp>
        <p:nvSpPr>
          <p:cNvPr id="1104040" name="Rectangle 168"/>
          <p:cNvSpPr>
            <a:spLocks noChangeAspect="1" noChangeArrowheads="1"/>
          </p:cNvSpPr>
          <p:nvPr/>
        </p:nvSpPr>
        <p:spPr bwMode="gray">
          <a:xfrm>
            <a:off x="2867025" y="2336800"/>
            <a:ext cx="528638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Montreal</a:t>
            </a:r>
          </a:p>
        </p:txBody>
      </p:sp>
      <p:sp>
        <p:nvSpPr>
          <p:cNvPr id="1104041" name="Rectangle 169"/>
          <p:cNvSpPr>
            <a:spLocks noChangeAspect="1" noChangeArrowheads="1"/>
          </p:cNvSpPr>
          <p:nvPr/>
        </p:nvSpPr>
        <p:spPr bwMode="gray">
          <a:xfrm>
            <a:off x="1000125" y="3625850"/>
            <a:ext cx="515938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Houston</a:t>
            </a:r>
          </a:p>
        </p:txBody>
      </p:sp>
      <p:sp>
        <p:nvSpPr>
          <p:cNvPr id="1104042" name="Rectangle 170"/>
          <p:cNvSpPr>
            <a:spLocks noChangeAspect="1" noChangeArrowheads="1"/>
          </p:cNvSpPr>
          <p:nvPr/>
        </p:nvSpPr>
        <p:spPr bwMode="gray">
          <a:xfrm>
            <a:off x="1736725" y="3030538"/>
            <a:ext cx="43021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Atlanta</a:t>
            </a:r>
          </a:p>
        </p:txBody>
      </p:sp>
      <p:sp>
        <p:nvSpPr>
          <p:cNvPr id="1104043" name="Rectangle 171"/>
          <p:cNvSpPr>
            <a:spLocks noChangeAspect="1" noChangeArrowheads="1"/>
          </p:cNvSpPr>
          <p:nvPr/>
        </p:nvSpPr>
        <p:spPr bwMode="gray">
          <a:xfrm>
            <a:off x="2613025" y="3473450"/>
            <a:ext cx="744538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Philadelphia</a:t>
            </a:r>
          </a:p>
        </p:txBody>
      </p:sp>
      <p:sp>
        <p:nvSpPr>
          <p:cNvPr id="1104044" name="Rectangle 172"/>
          <p:cNvSpPr>
            <a:spLocks noChangeAspect="1" noChangeArrowheads="1"/>
          </p:cNvSpPr>
          <p:nvPr/>
        </p:nvSpPr>
        <p:spPr bwMode="gray">
          <a:xfrm>
            <a:off x="3330575" y="2185988"/>
            <a:ext cx="69691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Amsterdam</a:t>
            </a:r>
          </a:p>
        </p:txBody>
      </p:sp>
      <p:sp>
        <p:nvSpPr>
          <p:cNvPr id="1104045" name="Rectangle 173"/>
          <p:cNvSpPr>
            <a:spLocks noChangeAspect="1" noChangeArrowheads="1"/>
          </p:cNvSpPr>
          <p:nvPr/>
        </p:nvSpPr>
        <p:spPr bwMode="gray">
          <a:xfrm>
            <a:off x="4868863" y="1530350"/>
            <a:ext cx="6477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Stockholm</a:t>
            </a:r>
          </a:p>
        </p:txBody>
      </p:sp>
      <p:sp>
        <p:nvSpPr>
          <p:cNvPr id="1104046" name="Rectangle 174"/>
          <p:cNvSpPr>
            <a:spLocks noChangeAspect="1" noChangeArrowheads="1"/>
          </p:cNvSpPr>
          <p:nvPr/>
        </p:nvSpPr>
        <p:spPr bwMode="gray">
          <a:xfrm>
            <a:off x="7539038" y="3751263"/>
            <a:ext cx="534987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Bangkok</a:t>
            </a:r>
          </a:p>
        </p:txBody>
      </p:sp>
      <p:sp>
        <p:nvSpPr>
          <p:cNvPr id="1104047" name="Rectangle 175"/>
          <p:cNvSpPr>
            <a:spLocks noChangeAspect="1" noChangeArrowheads="1"/>
          </p:cNvSpPr>
          <p:nvPr/>
        </p:nvSpPr>
        <p:spPr bwMode="gray">
          <a:xfrm>
            <a:off x="3062288" y="5035550"/>
            <a:ext cx="8159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Buenos Aires</a:t>
            </a:r>
          </a:p>
        </p:txBody>
      </p:sp>
      <p:sp>
        <p:nvSpPr>
          <p:cNvPr id="1104048" name="Rectangle 176"/>
          <p:cNvSpPr>
            <a:spLocks noChangeAspect="1" noChangeArrowheads="1"/>
          </p:cNvSpPr>
          <p:nvPr/>
        </p:nvSpPr>
        <p:spPr bwMode="gray">
          <a:xfrm>
            <a:off x="2611438" y="3319463"/>
            <a:ext cx="7524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>
              <a:buClr>
                <a:schemeClr val="tx1"/>
              </a:buClr>
            </a:pPr>
            <a:r>
              <a:rPr lang="en-US" sz="1000" b="1">
                <a:cs typeface="Arial" charset="0"/>
              </a:rPr>
              <a:t>Westchester</a:t>
            </a:r>
          </a:p>
        </p:txBody>
      </p:sp>
      <p:sp>
        <p:nvSpPr>
          <p:cNvPr id="1104049" name="Freeform 177"/>
          <p:cNvSpPr>
            <a:spLocks noChangeAspect="1"/>
          </p:cNvSpPr>
          <p:nvPr/>
        </p:nvSpPr>
        <p:spPr bwMode="gray">
          <a:xfrm>
            <a:off x="7480300" y="3146425"/>
            <a:ext cx="587375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6"/>
              </a:cxn>
              <a:cxn ang="0">
                <a:pos x="128" y="56"/>
              </a:cxn>
            </a:cxnLst>
            <a:rect l="0" t="0" r="r" b="b"/>
            <a:pathLst>
              <a:path w="128" h="56">
                <a:moveTo>
                  <a:pt x="0" y="0"/>
                </a:moveTo>
                <a:lnTo>
                  <a:pt x="0" y="56"/>
                </a:lnTo>
                <a:lnTo>
                  <a:pt x="128" y="56"/>
                </a:lnTo>
              </a:path>
            </a:pathLst>
          </a:custGeom>
          <a:noFill/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050" name="Freeform 178"/>
          <p:cNvSpPr>
            <a:spLocks noChangeAspect="1"/>
          </p:cNvSpPr>
          <p:nvPr/>
        </p:nvSpPr>
        <p:spPr bwMode="gray">
          <a:xfrm>
            <a:off x="2478088" y="2876550"/>
            <a:ext cx="84137" cy="84138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0"/>
              </a:cxn>
              <a:cxn ang="0">
                <a:pos x="13" y="2"/>
              </a:cxn>
              <a:cxn ang="0">
                <a:pos x="9" y="4"/>
              </a:cxn>
              <a:cxn ang="0">
                <a:pos x="6" y="7"/>
              </a:cxn>
              <a:cxn ang="0">
                <a:pos x="4" y="11"/>
              </a:cxn>
              <a:cxn ang="0">
                <a:pos x="1" y="15"/>
              </a:cxn>
              <a:cxn ang="0">
                <a:pos x="0" y="19"/>
              </a:cxn>
              <a:cxn ang="0">
                <a:pos x="0" y="24"/>
              </a:cxn>
              <a:cxn ang="0">
                <a:pos x="0" y="28"/>
              </a:cxn>
              <a:cxn ang="0">
                <a:pos x="1" y="33"/>
              </a:cxn>
              <a:cxn ang="0">
                <a:pos x="4" y="37"/>
              </a:cxn>
              <a:cxn ang="0">
                <a:pos x="6" y="40"/>
              </a:cxn>
              <a:cxn ang="0">
                <a:pos x="9" y="43"/>
              </a:cxn>
              <a:cxn ang="0">
                <a:pos x="13" y="45"/>
              </a:cxn>
              <a:cxn ang="0">
                <a:pos x="17" y="46"/>
              </a:cxn>
              <a:cxn ang="0">
                <a:pos x="22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3"/>
              </a:cxn>
              <a:cxn ang="0">
                <a:pos x="37" y="40"/>
              </a:cxn>
              <a:cxn ang="0">
                <a:pos x="39" y="37"/>
              </a:cxn>
              <a:cxn ang="0">
                <a:pos x="42" y="33"/>
              </a:cxn>
              <a:cxn ang="0">
                <a:pos x="43" y="28"/>
              </a:cxn>
              <a:cxn ang="0">
                <a:pos x="43" y="24"/>
              </a:cxn>
              <a:cxn ang="0">
                <a:pos x="43" y="19"/>
              </a:cxn>
              <a:cxn ang="0">
                <a:pos x="42" y="15"/>
              </a:cxn>
              <a:cxn ang="0">
                <a:pos x="39" y="11"/>
              </a:cxn>
              <a:cxn ang="0">
                <a:pos x="37" y="7"/>
              </a:cxn>
              <a:cxn ang="0">
                <a:pos x="34" y="4"/>
              </a:cxn>
              <a:cxn ang="0">
                <a:pos x="30" y="2"/>
              </a:cxn>
              <a:cxn ang="0">
                <a:pos x="26" y="0"/>
              </a:cxn>
              <a:cxn ang="0">
                <a:pos x="22" y="0"/>
              </a:cxn>
            </a:cxnLst>
            <a:rect l="0" t="0" r="r" b="b"/>
            <a:pathLst>
              <a:path w="43" h="46">
                <a:moveTo>
                  <a:pt x="22" y="0"/>
                </a:moveTo>
                <a:lnTo>
                  <a:pt x="17" y="0"/>
                </a:lnTo>
                <a:lnTo>
                  <a:pt x="13" y="2"/>
                </a:lnTo>
                <a:lnTo>
                  <a:pt x="9" y="4"/>
                </a:lnTo>
                <a:lnTo>
                  <a:pt x="6" y="7"/>
                </a:lnTo>
                <a:lnTo>
                  <a:pt x="4" y="11"/>
                </a:lnTo>
                <a:lnTo>
                  <a:pt x="1" y="15"/>
                </a:lnTo>
                <a:lnTo>
                  <a:pt x="0" y="19"/>
                </a:lnTo>
                <a:lnTo>
                  <a:pt x="0" y="24"/>
                </a:lnTo>
                <a:lnTo>
                  <a:pt x="0" y="28"/>
                </a:lnTo>
                <a:lnTo>
                  <a:pt x="1" y="33"/>
                </a:lnTo>
                <a:lnTo>
                  <a:pt x="4" y="37"/>
                </a:lnTo>
                <a:lnTo>
                  <a:pt x="6" y="40"/>
                </a:lnTo>
                <a:lnTo>
                  <a:pt x="9" y="43"/>
                </a:lnTo>
                <a:lnTo>
                  <a:pt x="13" y="45"/>
                </a:lnTo>
                <a:lnTo>
                  <a:pt x="17" y="46"/>
                </a:lnTo>
                <a:lnTo>
                  <a:pt x="22" y="46"/>
                </a:lnTo>
                <a:lnTo>
                  <a:pt x="26" y="46"/>
                </a:lnTo>
                <a:lnTo>
                  <a:pt x="30" y="45"/>
                </a:lnTo>
                <a:lnTo>
                  <a:pt x="34" y="43"/>
                </a:lnTo>
                <a:lnTo>
                  <a:pt x="37" y="40"/>
                </a:lnTo>
                <a:lnTo>
                  <a:pt x="39" y="37"/>
                </a:lnTo>
                <a:lnTo>
                  <a:pt x="42" y="33"/>
                </a:lnTo>
                <a:lnTo>
                  <a:pt x="43" y="28"/>
                </a:lnTo>
                <a:lnTo>
                  <a:pt x="43" y="24"/>
                </a:lnTo>
                <a:lnTo>
                  <a:pt x="43" y="19"/>
                </a:lnTo>
                <a:lnTo>
                  <a:pt x="42" y="15"/>
                </a:lnTo>
                <a:lnTo>
                  <a:pt x="39" y="11"/>
                </a:lnTo>
                <a:lnTo>
                  <a:pt x="37" y="7"/>
                </a:lnTo>
                <a:lnTo>
                  <a:pt x="34" y="4"/>
                </a:lnTo>
                <a:lnTo>
                  <a:pt x="30" y="2"/>
                </a:lnTo>
                <a:lnTo>
                  <a:pt x="26" y="0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04051" name="Freeform 179"/>
          <p:cNvSpPr>
            <a:spLocks noChangeAspect="1"/>
          </p:cNvSpPr>
          <p:nvPr/>
        </p:nvSpPr>
        <p:spPr bwMode="gray">
          <a:xfrm>
            <a:off x="7159625" y="2978150"/>
            <a:ext cx="82550" cy="87313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5" y="6"/>
              </a:cxn>
              <a:cxn ang="0">
                <a:pos x="3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3" y="35"/>
              </a:cxn>
              <a:cxn ang="0">
                <a:pos x="5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1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1" y="0"/>
              </a:cxn>
            </a:cxnLst>
            <a:rect l="0" t="0" r="r" b="b"/>
            <a:pathLst>
              <a:path w="43" h="46">
                <a:moveTo>
                  <a:pt x="21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5" y="6"/>
                </a:lnTo>
                <a:lnTo>
                  <a:pt x="3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3" y="35"/>
                </a:lnTo>
                <a:lnTo>
                  <a:pt x="5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1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04052" name="Freeform 180"/>
          <p:cNvSpPr>
            <a:spLocks noChangeAspect="1"/>
          </p:cNvSpPr>
          <p:nvPr/>
        </p:nvSpPr>
        <p:spPr bwMode="gray">
          <a:xfrm>
            <a:off x="4533900" y="2563813"/>
            <a:ext cx="80963" cy="84137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5" y="6"/>
              </a:cxn>
              <a:cxn ang="0">
                <a:pos x="3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3" y="35"/>
              </a:cxn>
              <a:cxn ang="0">
                <a:pos x="5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1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1" y="0"/>
              </a:cxn>
            </a:cxnLst>
            <a:rect l="0" t="0" r="r" b="b"/>
            <a:pathLst>
              <a:path w="43" h="46">
                <a:moveTo>
                  <a:pt x="21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5" y="6"/>
                </a:lnTo>
                <a:lnTo>
                  <a:pt x="3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3" y="35"/>
                </a:lnTo>
                <a:lnTo>
                  <a:pt x="5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1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04053" name="Freeform 181"/>
          <p:cNvSpPr>
            <a:spLocks noChangeAspect="1"/>
          </p:cNvSpPr>
          <p:nvPr/>
        </p:nvSpPr>
        <p:spPr bwMode="gray">
          <a:xfrm>
            <a:off x="1255713" y="3035300"/>
            <a:ext cx="79375" cy="8572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19" y="0"/>
              </a:cxn>
              <a:cxn ang="0">
                <a:pos x="13" y="2"/>
              </a:cxn>
              <a:cxn ang="0">
                <a:pos x="11" y="4"/>
              </a:cxn>
              <a:cxn ang="0">
                <a:pos x="7" y="7"/>
              </a:cxn>
              <a:cxn ang="0">
                <a:pos x="4" y="11"/>
              </a:cxn>
              <a:cxn ang="0">
                <a:pos x="3" y="15"/>
              </a:cxn>
              <a:cxn ang="0">
                <a:pos x="2" y="19"/>
              </a:cxn>
              <a:cxn ang="0">
                <a:pos x="0" y="24"/>
              </a:cxn>
              <a:cxn ang="0">
                <a:pos x="2" y="28"/>
              </a:cxn>
              <a:cxn ang="0">
                <a:pos x="3" y="32"/>
              </a:cxn>
              <a:cxn ang="0">
                <a:pos x="4" y="36"/>
              </a:cxn>
              <a:cxn ang="0">
                <a:pos x="7" y="40"/>
              </a:cxn>
              <a:cxn ang="0">
                <a:pos x="11" y="42"/>
              </a:cxn>
              <a:cxn ang="0">
                <a:pos x="13" y="45"/>
              </a:cxn>
              <a:cxn ang="0">
                <a:pos x="19" y="46"/>
              </a:cxn>
              <a:cxn ang="0">
                <a:pos x="23" y="46"/>
              </a:cxn>
              <a:cxn ang="0">
                <a:pos x="27" y="46"/>
              </a:cxn>
              <a:cxn ang="0">
                <a:pos x="31" y="45"/>
              </a:cxn>
              <a:cxn ang="0">
                <a:pos x="35" y="42"/>
              </a:cxn>
              <a:cxn ang="0">
                <a:pos x="38" y="40"/>
              </a:cxn>
              <a:cxn ang="0">
                <a:pos x="41" y="36"/>
              </a:cxn>
              <a:cxn ang="0">
                <a:pos x="42" y="32"/>
              </a:cxn>
              <a:cxn ang="0">
                <a:pos x="44" y="28"/>
              </a:cxn>
              <a:cxn ang="0">
                <a:pos x="45" y="24"/>
              </a:cxn>
              <a:cxn ang="0">
                <a:pos x="44" y="19"/>
              </a:cxn>
              <a:cxn ang="0">
                <a:pos x="42" y="15"/>
              </a:cxn>
              <a:cxn ang="0">
                <a:pos x="41" y="11"/>
              </a:cxn>
              <a:cxn ang="0">
                <a:pos x="38" y="7"/>
              </a:cxn>
              <a:cxn ang="0">
                <a:pos x="35" y="4"/>
              </a:cxn>
              <a:cxn ang="0">
                <a:pos x="31" y="2"/>
              </a:cxn>
              <a:cxn ang="0">
                <a:pos x="27" y="0"/>
              </a:cxn>
              <a:cxn ang="0">
                <a:pos x="23" y="0"/>
              </a:cxn>
            </a:cxnLst>
            <a:rect l="0" t="0" r="r" b="b"/>
            <a:pathLst>
              <a:path w="45" h="46">
                <a:moveTo>
                  <a:pt x="23" y="0"/>
                </a:moveTo>
                <a:lnTo>
                  <a:pt x="19" y="0"/>
                </a:lnTo>
                <a:lnTo>
                  <a:pt x="13" y="2"/>
                </a:lnTo>
                <a:lnTo>
                  <a:pt x="11" y="4"/>
                </a:lnTo>
                <a:lnTo>
                  <a:pt x="7" y="7"/>
                </a:lnTo>
                <a:lnTo>
                  <a:pt x="4" y="11"/>
                </a:lnTo>
                <a:lnTo>
                  <a:pt x="3" y="15"/>
                </a:lnTo>
                <a:lnTo>
                  <a:pt x="2" y="19"/>
                </a:lnTo>
                <a:lnTo>
                  <a:pt x="0" y="24"/>
                </a:lnTo>
                <a:lnTo>
                  <a:pt x="2" y="28"/>
                </a:lnTo>
                <a:lnTo>
                  <a:pt x="3" y="32"/>
                </a:lnTo>
                <a:lnTo>
                  <a:pt x="4" y="36"/>
                </a:lnTo>
                <a:lnTo>
                  <a:pt x="7" y="40"/>
                </a:lnTo>
                <a:lnTo>
                  <a:pt x="11" y="42"/>
                </a:lnTo>
                <a:lnTo>
                  <a:pt x="13" y="45"/>
                </a:lnTo>
                <a:lnTo>
                  <a:pt x="19" y="46"/>
                </a:lnTo>
                <a:lnTo>
                  <a:pt x="23" y="46"/>
                </a:lnTo>
                <a:lnTo>
                  <a:pt x="27" y="46"/>
                </a:lnTo>
                <a:lnTo>
                  <a:pt x="31" y="45"/>
                </a:lnTo>
                <a:lnTo>
                  <a:pt x="35" y="42"/>
                </a:lnTo>
                <a:lnTo>
                  <a:pt x="38" y="40"/>
                </a:lnTo>
                <a:lnTo>
                  <a:pt x="41" y="36"/>
                </a:lnTo>
                <a:lnTo>
                  <a:pt x="42" y="32"/>
                </a:lnTo>
                <a:lnTo>
                  <a:pt x="44" y="28"/>
                </a:lnTo>
                <a:lnTo>
                  <a:pt x="45" y="24"/>
                </a:lnTo>
                <a:lnTo>
                  <a:pt x="44" y="19"/>
                </a:lnTo>
                <a:lnTo>
                  <a:pt x="42" y="15"/>
                </a:lnTo>
                <a:lnTo>
                  <a:pt x="41" y="11"/>
                </a:lnTo>
                <a:lnTo>
                  <a:pt x="38" y="7"/>
                </a:lnTo>
                <a:lnTo>
                  <a:pt x="35" y="4"/>
                </a:lnTo>
                <a:lnTo>
                  <a:pt x="31" y="2"/>
                </a:lnTo>
                <a:lnTo>
                  <a:pt x="27" y="0"/>
                </a:lnTo>
                <a:lnTo>
                  <a:pt x="23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04054" name="Freeform 182"/>
          <p:cNvSpPr>
            <a:spLocks noChangeAspect="1"/>
          </p:cNvSpPr>
          <p:nvPr/>
        </p:nvSpPr>
        <p:spPr bwMode="gray">
          <a:xfrm>
            <a:off x="4278313" y="2557463"/>
            <a:ext cx="76200" cy="90487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7" y="2"/>
              </a:cxn>
              <a:cxn ang="0">
                <a:pos x="13" y="3"/>
              </a:cxn>
              <a:cxn ang="0">
                <a:pos x="9" y="6"/>
              </a:cxn>
              <a:cxn ang="0">
                <a:pos x="5" y="8"/>
              </a:cxn>
              <a:cxn ang="0">
                <a:pos x="2" y="11"/>
              </a:cxn>
              <a:cxn ang="0">
                <a:pos x="1" y="16"/>
              </a:cxn>
              <a:cxn ang="0">
                <a:pos x="0" y="20"/>
              </a:cxn>
              <a:cxn ang="0">
                <a:pos x="0" y="25"/>
              </a:cxn>
              <a:cxn ang="0">
                <a:pos x="0" y="29"/>
              </a:cxn>
              <a:cxn ang="0">
                <a:pos x="1" y="35"/>
              </a:cxn>
              <a:cxn ang="0">
                <a:pos x="2" y="39"/>
              </a:cxn>
              <a:cxn ang="0">
                <a:pos x="5" y="41"/>
              </a:cxn>
              <a:cxn ang="0">
                <a:pos x="9" y="45"/>
              </a:cxn>
              <a:cxn ang="0">
                <a:pos x="13" y="46"/>
              </a:cxn>
              <a:cxn ang="0">
                <a:pos x="17" y="48"/>
              </a:cxn>
              <a:cxn ang="0">
                <a:pos x="21" y="49"/>
              </a:cxn>
              <a:cxn ang="0">
                <a:pos x="26" y="48"/>
              </a:cxn>
              <a:cxn ang="0">
                <a:pos x="30" y="46"/>
              </a:cxn>
              <a:cxn ang="0">
                <a:pos x="34" y="45"/>
              </a:cxn>
              <a:cxn ang="0">
                <a:pos x="37" y="41"/>
              </a:cxn>
              <a:cxn ang="0">
                <a:pos x="39" y="39"/>
              </a:cxn>
              <a:cxn ang="0">
                <a:pos x="42" y="35"/>
              </a:cxn>
              <a:cxn ang="0">
                <a:pos x="43" y="29"/>
              </a:cxn>
              <a:cxn ang="0">
                <a:pos x="43" y="25"/>
              </a:cxn>
              <a:cxn ang="0">
                <a:pos x="43" y="20"/>
              </a:cxn>
              <a:cxn ang="0">
                <a:pos x="42" y="16"/>
              </a:cxn>
              <a:cxn ang="0">
                <a:pos x="39" y="11"/>
              </a:cxn>
              <a:cxn ang="0">
                <a:pos x="37" y="8"/>
              </a:cxn>
              <a:cxn ang="0">
                <a:pos x="34" y="6"/>
              </a:cxn>
              <a:cxn ang="0">
                <a:pos x="30" y="3"/>
              </a:cxn>
              <a:cxn ang="0">
                <a:pos x="26" y="2"/>
              </a:cxn>
              <a:cxn ang="0">
                <a:pos x="21" y="0"/>
              </a:cxn>
            </a:cxnLst>
            <a:rect l="0" t="0" r="r" b="b"/>
            <a:pathLst>
              <a:path w="43" h="49">
                <a:moveTo>
                  <a:pt x="21" y="0"/>
                </a:moveTo>
                <a:lnTo>
                  <a:pt x="17" y="2"/>
                </a:lnTo>
                <a:lnTo>
                  <a:pt x="13" y="3"/>
                </a:lnTo>
                <a:lnTo>
                  <a:pt x="9" y="6"/>
                </a:lnTo>
                <a:lnTo>
                  <a:pt x="5" y="8"/>
                </a:lnTo>
                <a:lnTo>
                  <a:pt x="2" y="11"/>
                </a:lnTo>
                <a:lnTo>
                  <a:pt x="1" y="16"/>
                </a:lnTo>
                <a:lnTo>
                  <a:pt x="0" y="20"/>
                </a:lnTo>
                <a:lnTo>
                  <a:pt x="0" y="25"/>
                </a:lnTo>
                <a:lnTo>
                  <a:pt x="0" y="29"/>
                </a:lnTo>
                <a:lnTo>
                  <a:pt x="1" y="35"/>
                </a:lnTo>
                <a:lnTo>
                  <a:pt x="2" y="39"/>
                </a:lnTo>
                <a:lnTo>
                  <a:pt x="5" y="41"/>
                </a:lnTo>
                <a:lnTo>
                  <a:pt x="9" y="45"/>
                </a:lnTo>
                <a:lnTo>
                  <a:pt x="13" y="46"/>
                </a:lnTo>
                <a:lnTo>
                  <a:pt x="17" y="48"/>
                </a:lnTo>
                <a:lnTo>
                  <a:pt x="21" y="49"/>
                </a:lnTo>
                <a:lnTo>
                  <a:pt x="26" y="48"/>
                </a:lnTo>
                <a:lnTo>
                  <a:pt x="30" y="46"/>
                </a:lnTo>
                <a:lnTo>
                  <a:pt x="34" y="45"/>
                </a:lnTo>
                <a:lnTo>
                  <a:pt x="37" y="41"/>
                </a:lnTo>
                <a:lnTo>
                  <a:pt x="39" y="39"/>
                </a:lnTo>
                <a:lnTo>
                  <a:pt x="42" y="35"/>
                </a:lnTo>
                <a:lnTo>
                  <a:pt x="43" y="29"/>
                </a:lnTo>
                <a:lnTo>
                  <a:pt x="43" y="25"/>
                </a:lnTo>
                <a:lnTo>
                  <a:pt x="43" y="20"/>
                </a:lnTo>
                <a:lnTo>
                  <a:pt x="42" y="16"/>
                </a:lnTo>
                <a:lnTo>
                  <a:pt x="39" y="11"/>
                </a:lnTo>
                <a:lnTo>
                  <a:pt x="37" y="8"/>
                </a:lnTo>
                <a:lnTo>
                  <a:pt x="34" y="6"/>
                </a:lnTo>
                <a:lnTo>
                  <a:pt x="30" y="3"/>
                </a:lnTo>
                <a:lnTo>
                  <a:pt x="26" y="2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1104055" name="Group 183"/>
          <p:cNvGrpSpPr>
            <a:grpSpLocks noChangeAspect="1"/>
          </p:cNvGrpSpPr>
          <p:nvPr/>
        </p:nvGrpSpPr>
        <p:grpSpPr bwMode="auto">
          <a:xfrm>
            <a:off x="2281238" y="2209800"/>
            <a:ext cx="5241925" cy="1631950"/>
            <a:chOff x="2692" y="2475"/>
            <a:chExt cx="1826" cy="561"/>
          </a:xfrm>
        </p:grpSpPr>
        <p:sp>
          <p:nvSpPr>
            <p:cNvPr id="1104056" name="Freeform 184"/>
            <p:cNvSpPr>
              <a:spLocks noChangeAspect="1"/>
            </p:cNvSpPr>
            <p:nvPr/>
          </p:nvSpPr>
          <p:spPr bwMode="gray">
            <a:xfrm>
              <a:off x="2692" y="2862"/>
              <a:ext cx="28" cy="32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6" y="1"/>
                </a:cxn>
                <a:cxn ang="0">
                  <a:pos x="12" y="3"/>
                </a:cxn>
                <a:cxn ang="0">
                  <a:pos x="9" y="4"/>
                </a:cxn>
                <a:cxn ang="0">
                  <a:pos x="5" y="8"/>
                </a:cxn>
                <a:cxn ang="0">
                  <a:pos x="3" y="10"/>
                </a:cxn>
                <a:cxn ang="0">
                  <a:pos x="1" y="14"/>
                </a:cxn>
                <a:cxn ang="0">
                  <a:pos x="0" y="20"/>
                </a:cxn>
                <a:cxn ang="0">
                  <a:pos x="0" y="25"/>
                </a:cxn>
                <a:cxn ang="0">
                  <a:pos x="0" y="29"/>
                </a:cxn>
                <a:cxn ang="0">
                  <a:pos x="1" y="34"/>
                </a:cxn>
                <a:cxn ang="0">
                  <a:pos x="3" y="38"/>
                </a:cxn>
                <a:cxn ang="0">
                  <a:pos x="5" y="41"/>
                </a:cxn>
                <a:cxn ang="0">
                  <a:pos x="9" y="45"/>
                </a:cxn>
                <a:cxn ang="0">
                  <a:pos x="12" y="46"/>
                </a:cxn>
                <a:cxn ang="0">
                  <a:pos x="16" y="47"/>
                </a:cxn>
                <a:cxn ang="0">
                  <a:pos x="21" y="49"/>
                </a:cxn>
                <a:cxn ang="0">
                  <a:pos x="25" y="47"/>
                </a:cxn>
                <a:cxn ang="0">
                  <a:pos x="29" y="46"/>
                </a:cxn>
                <a:cxn ang="0">
                  <a:pos x="33" y="45"/>
                </a:cxn>
                <a:cxn ang="0">
                  <a:pos x="36" y="41"/>
                </a:cxn>
                <a:cxn ang="0">
                  <a:pos x="38" y="38"/>
                </a:cxn>
                <a:cxn ang="0">
                  <a:pos x="40" y="34"/>
                </a:cxn>
                <a:cxn ang="0">
                  <a:pos x="41" y="29"/>
                </a:cxn>
                <a:cxn ang="0">
                  <a:pos x="42" y="25"/>
                </a:cxn>
                <a:cxn ang="0">
                  <a:pos x="41" y="20"/>
                </a:cxn>
                <a:cxn ang="0">
                  <a:pos x="40" y="14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3" y="4"/>
                </a:cxn>
                <a:cxn ang="0">
                  <a:pos x="29" y="3"/>
                </a:cxn>
                <a:cxn ang="0">
                  <a:pos x="25" y="1"/>
                </a:cxn>
                <a:cxn ang="0">
                  <a:pos x="21" y="0"/>
                </a:cxn>
              </a:cxnLst>
              <a:rect l="0" t="0" r="r" b="b"/>
              <a:pathLst>
                <a:path w="42" h="49">
                  <a:moveTo>
                    <a:pt x="21" y="0"/>
                  </a:moveTo>
                  <a:lnTo>
                    <a:pt x="16" y="1"/>
                  </a:lnTo>
                  <a:lnTo>
                    <a:pt x="12" y="3"/>
                  </a:lnTo>
                  <a:lnTo>
                    <a:pt x="9" y="4"/>
                  </a:lnTo>
                  <a:lnTo>
                    <a:pt x="5" y="8"/>
                  </a:lnTo>
                  <a:lnTo>
                    <a:pt x="3" y="10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0" y="29"/>
                  </a:lnTo>
                  <a:lnTo>
                    <a:pt x="1" y="34"/>
                  </a:lnTo>
                  <a:lnTo>
                    <a:pt x="3" y="38"/>
                  </a:lnTo>
                  <a:lnTo>
                    <a:pt x="5" y="41"/>
                  </a:lnTo>
                  <a:lnTo>
                    <a:pt x="9" y="45"/>
                  </a:lnTo>
                  <a:lnTo>
                    <a:pt x="12" y="46"/>
                  </a:lnTo>
                  <a:lnTo>
                    <a:pt x="16" y="47"/>
                  </a:lnTo>
                  <a:lnTo>
                    <a:pt x="21" y="49"/>
                  </a:lnTo>
                  <a:lnTo>
                    <a:pt x="25" y="47"/>
                  </a:lnTo>
                  <a:lnTo>
                    <a:pt x="29" y="46"/>
                  </a:lnTo>
                  <a:lnTo>
                    <a:pt x="33" y="45"/>
                  </a:lnTo>
                  <a:lnTo>
                    <a:pt x="36" y="41"/>
                  </a:lnTo>
                  <a:lnTo>
                    <a:pt x="38" y="38"/>
                  </a:lnTo>
                  <a:lnTo>
                    <a:pt x="40" y="34"/>
                  </a:lnTo>
                  <a:lnTo>
                    <a:pt x="41" y="29"/>
                  </a:lnTo>
                  <a:lnTo>
                    <a:pt x="42" y="25"/>
                  </a:lnTo>
                  <a:lnTo>
                    <a:pt x="41" y="20"/>
                  </a:lnTo>
                  <a:lnTo>
                    <a:pt x="40" y="14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3" y="4"/>
                  </a:lnTo>
                  <a:lnTo>
                    <a:pt x="29" y="3"/>
                  </a:lnTo>
                  <a:lnTo>
                    <a:pt x="25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04057" name="Freeform 185"/>
            <p:cNvSpPr>
              <a:spLocks noChangeAspect="1"/>
            </p:cNvSpPr>
            <p:nvPr/>
          </p:nvSpPr>
          <p:spPr bwMode="gray">
            <a:xfrm>
              <a:off x="4030" y="2955"/>
              <a:ext cx="28" cy="3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7" y="0"/>
                </a:cxn>
                <a:cxn ang="0">
                  <a:pos x="13" y="1"/>
                </a:cxn>
                <a:cxn ang="0">
                  <a:pos x="9" y="4"/>
                </a:cxn>
                <a:cxn ang="0">
                  <a:pos x="6" y="6"/>
                </a:cxn>
                <a:cxn ang="0">
                  <a:pos x="4" y="10"/>
                </a:cxn>
                <a:cxn ang="0">
                  <a:pos x="1" y="14"/>
                </a:cxn>
                <a:cxn ang="0">
                  <a:pos x="0" y="18"/>
                </a:cxn>
                <a:cxn ang="0">
                  <a:pos x="0" y="23"/>
                </a:cxn>
                <a:cxn ang="0">
                  <a:pos x="0" y="27"/>
                </a:cxn>
                <a:cxn ang="0">
                  <a:pos x="1" y="33"/>
                </a:cxn>
                <a:cxn ang="0">
                  <a:pos x="4" y="36"/>
                </a:cxn>
                <a:cxn ang="0">
                  <a:pos x="6" y="39"/>
                </a:cxn>
                <a:cxn ang="0">
                  <a:pos x="9" y="42"/>
                </a:cxn>
                <a:cxn ang="0">
                  <a:pos x="13" y="44"/>
                </a:cxn>
                <a:cxn ang="0">
                  <a:pos x="17" y="46"/>
                </a:cxn>
                <a:cxn ang="0">
                  <a:pos x="22" y="47"/>
                </a:cxn>
                <a:cxn ang="0">
                  <a:pos x="26" y="46"/>
                </a:cxn>
                <a:cxn ang="0">
                  <a:pos x="30" y="44"/>
                </a:cxn>
                <a:cxn ang="0">
                  <a:pos x="34" y="42"/>
                </a:cxn>
                <a:cxn ang="0">
                  <a:pos x="37" y="39"/>
                </a:cxn>
                <a:cxn ang="0">
                  <a:pos x="39" y="36"/>
                </a:cxn>
                <a:cxn ang="0">
                  <a:pos x="42" y="33"/>
                </a:cxn>
                <a:cxn ang="0">
                  <a:pos x="43" y="27"/>
                </a:cxn>
                <a:cxn ang="0">
                  <a:pos x="43" y="23"/>
                </a:cxn>
                <a:cxn ang="0">
                  <a:pos x="43" y="18"/>
                </a:cxn>
                <a:cxn ang="0">
                  <a:pos x="42" y="14"/>
                </a:cxn>
                <a:cxn ang="0">
                  <a:pos x="39" y="10"/>
                </a:cxn>
                <a:cxn ang="0">
                  <a:pos x="37" y="6"/>
                </a:cxn>
                <a:cxn ang="0">
                  <a:pos x="34" y="4"/>
                </a:cxn>
                <a:cxn ang="0">
                  <a:pos x="30" y="1"/>
                </a:cxn>
                <a:cxn ang="0">
                  <a:pos x="26" y="0"/>
                </a:cxn>
                <a:cxn ang="0">
                  <a:pos x="22" y="0"/>
                </a:cxn>
              </a:cxnLst>
              <a:rect l="0" t="0" r="r" b="b"/>
              <a:pathLst>
                <a:path w="43" h="47">
                  <a:moveTo>
                    <a:pt x="22" y="0"/>
                  </a:moveTo>
                  <a:lnTo>
                    <a:pt x="17" y="0"/>
                  </a:lnTo>
                  <a:lnTo>
                    <a:pt x="13" y="1"/>
                  </a:lnTo>
                  <a:lnTo>
                    <a:pt x="9" y="4"/>
                  </a:lnTo>
                  <a:lnTo>
                    <a:pt x="6" y="6"/>
                  </a:lnTo>
                  <a:lnTo>
                    <a:pt x="4" y="10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4" y="36"/>
                  </a:lnTo>
                  <a:lnTo>
                    <a:pt x="6" y="39"/>
                  </a:lnTo>
                  <a:lnTo>
                    <a:pt x="9" y="42"/>
                  </a:lnTo>
                  <a:lnTo>
                    <a:pt x="13" y="44"/>
                  </a:lnTo>
                  <a:lnTo>
                    <a:pt x="17" y="46"/>
                  </a:lnTo>
                  <a:lnTo>
                    <a:pt x="22" y="47"/>
                  </a:lnTo>
                  <a:lnTo>
                    <a:pt x="26" y="46"/>
                  </a:lnTo>
                  <a:lnTo>
                    <a:pt x="30" y="44"/>
                  </a:lnTo>
                  <a:lnTo>
                    <a:pt x="34" y="42"/>
                  </a:lnTo>
                  <a:lnTo>
                    <a:pt x="37" y="39"/>
                  </a:lnTo>
                  <a:lnTo>
                    <a:pt x="39" y="36"/>
                  </a:lnTo>
                  <a:lnTo>
                    <a:pt x="42" y="33"/>
                  </a:lnTo>
                  <a:lnTo>
                    <a:pt x="43" y="27"/>
                  </a:lnTo>
                  <a:lnTo>
                    <a:pt x="43" y="23"/>
                  </a:lnTo>
                  <a:lnTo>
                    <a:pt x="43" y="18"/>
                  </a:lnTo>
                  <a:lnTo>
                    <a:pt x="42" y="14"/>
                  </a:lnTo>
                  <a:lnTo>
                    <a:pt x="39" y="10"/>
                  </a:lnTo>
                  <a:lnTo>
                    <a:pt x="37" y="6"/>
                  </a:lnTo>
                  <a:lnTo>
                    <a:pt x="34" y="4"/>
                  </a:lnTo>
                  <a:lnTo>
                    <a:pt x="30" y="1"/>
                  </a:lnTo>
                  <a:lnTo>
                    <a:pt x="26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04058" name="Freeform 186"/>
            <p:cNvSpPr>
              <a:spLocks noChangeAspect="1"/>
            </p:cNvSpPr>
            <p:nvPr/>
          </p:nvSpPr>
          <p:spPr bwMode="gray">
            <a:xfrm>
              <a:off x="3585" y="2745"/>
              <a:ext cx="28" cy="3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7" y="1"/>
                </a:cxn>
                <a:cxn ang="0">
                  <a:pos x="13" y="2"/>
                </a:cxn>
                <a:cxn ang="0">
                  <a:pos x="9" y="5"/>
                </a:cxn>
                <a:cxn ang="0">
                  <a:pos x="5" y="7"/>
                </a:cxn>
                <a:cxn ang="0">
                  <a:pos x="2" y="10"/>
                </a:cxn>
                <a:cxn ang="0">
                  <a:pos x="1" y="15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28"/>
                </a:cxn>
                <a:cxn ang="0">
                  <a:pos x="1" y="34"/>
                </a:cxn>
                <a:cxn ang="0">
                  <a:pos x="2" y="38"/>
                </a:cxn>
                <a:cxn ang="0">
                  <a:pos x="5" y="42"/>
                </a:cxn>
                <a:cxn ang="0">
                  <a:pos x="9" y="44"/>
                </a:cxn>
                <a:cxn ang="0">
                  <a:pos x="13" y="46"/>
                </a:cxn>
                <a:cxn ang="0">
                  <a:pos x="17" y="48"/>
                </a:cxn>
                <a:cxn ang="0">
                  <a:pos x="21" y="48"/>
                </a:cxn>
                <a:cxn ang="0">
                  <a:pos x="26" y="48"/>
                </a:cxn>
                <a:cxn ang="0">
                  <a:pos x="30" y="46"/>
                </a:cxn>
                <a:cxn ang="0">
                  <a:pos x="34" y="44"/>
                </a:cxn>
                <a:cxn ang="0">
                  <a:pos x="37" y="42"/>
                </a:cxn>
                <a:cxn ang="0">
                  <a:pos x="39" y="38"/>
                </a:cxn>
                <a:cxn ang="0">
                  <a:pos x="42" y="34"/>
                </a:cxn>
                <a:cxn ang="0">
                  <a:pos x="43" y="28"/>
                </a:cxn>
                <a:cxn ang="0">
                  <a:pos x="43" y="25"/>
                </a:cxn>
                <a:cxn ang="0">
                  <a:pos x="43" y="19"/>
                </a:cxn>
                <a:cxn ang="0">
                  <a:pos x="42" y="15"/>
                </a:cxn>
                <a:cxn ang="0">
                  <a:pos x="39" y="10"/>
                </a:cxn>
                <a:cxn ang="0">
                  <a:pos x="37" y="7"/>
                </a:cxn>
                <a:cxn ang="0">
                  <a:pos x="34" y="5"/>
                </a:cxn>
                <a:cxn ang="0">
                  <a:pos x="30" y="2"/>
                </a:cxn>
                <a:cxn ang="0">
                  <a:pos x="26" y="1"/>
                </a:cxn>
                <a:cxn ang="0">
                  <a:pos x="21" y="0"/>
                </a:cxn>
              </a:cxnLst>
              <a:rect l="0" t="0" r="r" b="b"/>
              <a:pathLst>
                <a:path w="43" h="48">
                  <a:moveTo>
                    <a:pt x="21" y="0"/>
                  </a:moveTo>
                  <a:lnTo>
                    <a:pt x="17" y="1"/>
                  </a:lnTo>
                  <a:lnTo>
                    <a:pt x="13" y="2"/>
                  </a:lnTo>
                  <a:lnTo>
                    <a:pt x="9" y="5"/>
                  </a:lnTo>
                  <a:lnTo>
                    <a:pt x="5" y="7"/>
                  </a:lnTo>
                  <a:lnTo>
                    <a:pt x="2" y="10"/>
                  </a:lnTo>
                  <a:lnTo>
                    <a:pt x="1" y="15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2" y="38"/>
                  </a:lnTo>
                  <a:lnTo>
                    <a:pt x="5" y="42"/>
                  </a:lnTo>
                  <a:lnTo>
                    <a:pt x="9" y="44"/>
                  </a:lnTo>
                  <a:lnTo>
                    <a:pt x="13" y="46"/>
                  </a:lnTo>
                  <a:lnTo>
                    <a:pt x="17" y="48"/>
                  </a:lnTo>
                  <a:lnTo>
                    <a:pt x="21" y="48"/>
                  </a:lnTo>
                  <a:lnTo>
                    <a:pt x="26" y="48"/>
                  </a:lnTo>
                  <a:lnTo>
                    <a:pt x="30" y="46"/>
                  </a:lnTo>
                  <a:lnTo>
                    <a:pt x="34" y="44"/>
                  </a:lnTo>
                  <a:lnTo>
                    <a:pt x="37" y="42"/>
                  </a:lnTo>
                  <a:lnTo>
                    <a:pt x="39" y="38"/>
                  </a:lnTo>
                  <a:lnTo>
                    <a:pt x="42" y="34"/>
                  </a:lnTo>
                  <a:lnTo>
                    <a:pt x="43" y="28"/>
                  </a:lnTo>
                  <a:lnTo>
                    <a:pt x="43" y="25"/>
                  </a:lnTo>
                  <a:lnTo>
                    <a:pt x="43" y="19"/>
                  </a:lnTo>
                  <a:lnTo>
                    <a:pt x="42" y="15"/>
                  </a:lnTo>
                  <a:lnTo>
                    <a:pt x="39" y="10"/>
                  </a:lnTo>
                  <a:lnTo>
                    <a:pt x="37" y="7"/>
                  </a:lnTo>
                  <a:lnTo>
                    <a:pt x="34" y="5"/>
                  </a:lnTo>
                  <a:lnTo>
                    <a:pt x="30" y="2"/>
                  </a:lnTo>
                  <a:lnTo>
                    <a:pt x="26" y="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04059" name="Freeform 187"/>
            <p:cNvSpPr>
              <a:spLocks noChangeAspect="1"/>
            </p:cNvSpPr>
            <p:nvPr/>
          </p:nvSpPr>
          <p:spPr bwMode="gray">
            <a:xfrm>
              <a:off x="4056" y="3005"/>
              <a:ext cx="28" cy="3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17" y="0"/>
                </a:cxn>
                <a:cxn ang="0">
                  <a:pos x="13" y="1"/>
                </a:cxn>
                <a:cxn ang="0">
                  <a:pos x="9" y="4"/>
                </a:cxn>
                <a:cxn ang="0">
                  <a:pos x="7" y="6"/>
                </a:cxn>
                <a:cxn ang="0">
                  <a:pos x="4" y="10"/>
                </a:cxn>
                <a:cxn ang="0">
                  <a:pos x="2" y="14"/>
                </a:cxn>
                <a:cxn ang="0">
                  <a:pos x="0" y="18"/>
                </a:cxn>
                <a:cxn ang="0">
                  <a:pos x="0" y="24"/>
                </a:cxn>
                <a:cxn ang="0">
                  <a:pos x="0" y="28"/>
                </a:cxn>
                <a:cxn ang="0">
                  <a:pos x="2" y="33"/>
                </a:cxn>
                <a:cxn ang="0">
                  <a:pos x="4" y="37"/>
                </a:cxn>
                <a:cxn ang="0">
                  <a:pos x="7" y="41"/>
                </a:cxn>
                <a:cxn ang="0">
                  <a:pos x="9" y="43"/>
                </a:cxn>
                <a:cxn ang="0">
                  <a:pos x="13" y="46"/>
                </a:cxn>
                <a:cxn ang="0">
                  <a:pos x="17" y="47"/>
                </a:cxn>
                <a:cxn ang="0">
                  <a:pos x="23" y="47"/>
                </a:cxn>
                <a:cxn ang="0">
                  <a:pos x="27" y="47"/>
                </a:cxn>
                <a:cxn ang="0">
                  <a:pos x="30" y="46"/>
                </a:cxn>
                <a:cxn ang="0">
                  <a:pos x="34" y="43"/>
                </a:cxn>
                <a:cxn ang="0">
                  <a:pos x="38" y="41"/>
                </a:cxn>
                <a:cxn ang="0">
                  <a:pos x="41" y="37"/>
                </a:cxn>
                <a:cxn ang="0">
                  <a:pos x="42" y="33"/>
                </a:cxn>
                <a:cxn ang="0">
                  <a:pos x="44" y="28"/>
                </a:cxn>
                <a:cxn ang="0">
                  <a:pos x="45" y="24"/>
                </a:cxn>
                <a:cxn ang="0">
                  <a:pos x="44" y="18"/>
                </a:cxn>
                <a:cxn ang="0">
                  <a:pos x="42" y="14"/>
                </a:cxn>
                <a:cxn ang="0">
                  <a:pos x="41" y="10"/>
                </a:cxn>
                <a:cxn ang="0">
                  <a:pos x="38" y="6"/>
                </a:cxn>
                <a:cxn ang="0">
                  <a:pos x="34" y="4"/>
                </a:cxn>
                <a:cxn ang="0">
                  <a:pos x="30" y="1"/>
                </a:cxn>
                <a:cxn ang="0">
                  <a:pos x="27" y="0"/>
                </a:cxn>
                <a:cxn ang="0">
                  <a:pos x="23" y="0"/>
                </a:cxn>
              </a:cxnLst>
              <a:rect l="0" t="0" r="r" b="b"/>
              <a:pathLst>
                <a:path w="45" h="47">
                  <a:moveTo>
                    <a:pt x="23" y="0"/>
                  </a:moveTo>
                  <a:lnTo>
                    <a:pt x="17" y="0"/>
                  </a:lnTo>
                  <a:lnTo>
                    <a:pt x="13" y="1"/>
                  </a:lnTo>
                  <a:lnTo>
                    <a:pt x="9" y="4"/>
                  </a:lnTo>
                  <a:lnTo>
                    <a:pt x="7" y="6"/>
                  </a:lnTo>
                  <a:lnTo>
                    <a:pt x="4" y="10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33"/>
                  </a:lnTo>
                  <a:lnTo>
                    <a:pt x="4" y="37"/>
                  </a:lnTo>
                  <a:lnTo>
                    <a:pt x="7" y="41"/>
                  </a:lnTo>
                  <a:lnTo>
                    <a:pt x="9" y="43"/>
                  </a:lnTo>
                  <a:lnTo>
                    <a:pt x="13" y="46"/>
                  </a:lnTo>
                  <a:lnTo>
                    <a:pt x="17" y="47"/>
                  </a:lnTo>
                  <a:lnTo>
                    <a:pt x="23" y="47"/>
                  </a:lnTo>
                  <a:lnTo>
                    <a:pt x="27" y="47"/>
                  </a:lnTo>
                  <a:lnTo>
                    <a:pt x="30" y="46"/>
                  </a:lnTo>
                  <a:lnTo>
                    <a:pt x="34" y="43"/>
                  </a:lnTo>
                  <a:lnTo>
                    <a:pt x="38" y="41"/>
                  </a:lnTo>
                  <a:lnTo>
                    <a:pt x="41" y="37"/>
                  </a:lnTo>
                  <a:lnTo>
                    <a:pt x="42" y="33"/>
                  </a:lnTo>
                  <a:lnTo>
                    <a:pt x="44" y="28"/>
                  </a:lnTo>
                  <a:lnTo>
                    <a:pt x="45" y="24"/>
                  </a:lnTo>
                  <a:lnTo>
                    <a:pt x="44" y="18"/>
                  </a:lnTo>
                  <a:lnTo>
                    <a:pt x="42" y="14"/>
                  </a:lnTo>
                  <a:lnTo>
                    <a:pt x="41" y="10"/>
                  </a:lnTo>
                  <a:lnTo>
                    <a:pt x="38" y="6"/>
                  </a:lnTo>
                  <a:lnTo>
                    <a:pt x="34" y="4"/>
                  </a:lnTo>
                  <a:lnTo>
                    <a:pt x="30" y="1"/>
                  </a:lnTo>
                  <a:lnTo>
                    <a:pt x="27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04060" name="Freeform 188"/>
            <p:cNvSpPr>
              <a:spLocks noChangeAspect="1"/>
            </p:cNvSpPr>
            <p:nvPr/>
          </p:nvSpPr>
          <p:spPr bwMode="gray">
            <a:xfrm>
              <a:off x="3546" y="2475"/>
              <a:ext cx="28" cy="29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7" y="0"/>
                </a:cxn>
                <a:cxn ang="0">
                  <a:pos x="13" y="1"/>
                </a:cxn>
                <a:cxn ang="0">
                  <a:pos x="9" y="4"/>
                </a:cxn>
                <a:cxn ang="0">
                  <a:pos x="6" y="6"/>
                </a:cxn>
                <a:cxn ang="0">
                  <a:pos x="4" y="9"/>
                </a:cxn>
                <a:cxn ang="0">
                  <a:pos x="1" y="13"/>
                </a:cxn>
                <a:cxn ang="0">
                  <a:pos x="0" y="18"/>
                </a:cxn>
                <a:cxn ang="0">
                  <a:pos x="0" y="22"/>
                </a:cxn>
                <a:cxn ang="0">
                  <a:pos x="0" y="27"/>
                </a:cxn>
                <a:cxn ang="0">
                  <a:pos x="1" y="31"/>
                </a:cxn>
                <a:cxn ang="0">
                  <a:pos x="4" y="35"/>
                </a:cxn>
                <a:cxn ang="0">
                  <a:pos x="6" y="39"/>
                </a:cxn>
                <a:cxn ang="0">
                  <a:pos x="9" y="42"/>
                </a:cxn>
                <a:cxn ang="0">
                  <a:pos x="13" y="45"/>
                </a:cxn>
                <a:cxn ang="0">
                  <a:pos x="17" y="46"/>
                </a:cxn>
                <a:cxn ang="0">
                  <a:pos x="22" y="46"/>
                </a:cxn>
                <a:cxn ang="0">
                  <a:pos x="26" y="46"/>
                </a:cxn>
                <a:cxn ang="0">
                  <a:pos x="30" y="45"/>
                </a:cxn>
                <a:cxn ang="0">
                  <a:pos x="34" y="42"/>
                </a:cxn>
                <a:cxn ang="0">
                  <a:pos x="37" y="39"/>
                </a:cxn>
                <a:cxn ang="0">
                  <a:pos x="39" y="35"/>
                </a:cxn>
                <a:cxn ang="0">
                  <a:pos x="42" y="31"/>
                </a:cxn>
                <a:cxn ang="0">
                  <a:pos x="43" y="27"/>
                </a:cxn>
                <a:cxn ang="0">
                  <a:pos x="43" y="22"/>
                </a:cxn>
                <a:cxn ang="0">
                  <a:pos x="43" y="18"/>
                </a:cxn>
                <a:cxn ang="0">
                  <a:pos x="42" y="13"/>
                </a:cxn>
                <a:cxn ang="0">
                  <a:pos x="39" y="9"/>
                </a:cxn>
                <a:cxn ang="0">
                  <a:pos x="37" y="6"/>
                </a:cxn>
                <a:cxn ang="0">
                  <a:pos x="34" y="4"/>
                </a:cxn>
                <a:cxn ang="0">
                  <a:pos x="30" y="1"/>
                </a:cxn>
                <a:cxn ang="0">
                  <a:pos x="26" y="0"/>
                </a:cxn>
                <a:cxn ang="0">
                  <a:pos x="22" y="0"/>
                </a:cxn>
              </a:cxnLst>
              <a:rect l="0" t="0" r="r" b="b"/>
              <a:pathLst>
                <a:path w="43" h="46">
                  <a:moveTo>
                    <a:pt x="22" y="0"/>
                  </a:moveTo>
                  <a:lnTo>
                    <a:pt x="17" y="0"/>
                  </a:lnTo>
                  <a:lnTo>
                    <a:pt x="13" y="1"/>
                  </a:lnTo>
                  <a:lnTo>
                    <a:pt x="9" y="4"/>
                  </a:lnTo>
                  <a:lnTo>
                    <a:pt x="6" y="6"/>
                  </a:lnTo>
                  <a:lnTo>
                    <a:pt x="4" y="9"/>
                  </a:lnTo>
                  <a:lnTo>
                    <a:pt x="1" y="13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7"/>
                  </a:lnTo>
                  <a:lnTo>
                    <a:pt x="1" y="31"/>
                  </a:lnTo>
                  <a:lnTo>
                    <a:pt x="4" y="35"/>
                  </a:lnTo>
                  <a:lnTo>
                    <a:pt x="6" y="39"/>
                  </a:lnTo>
                  <a:lnTo>
                    <a:pt x="9" y="42"/>
                  </a:lnTo>
                  <a:lnTo>
                    <a:pt x="13" y="45"/>
                  </a:lnTo>
                  <a:lnTo>
                    <a:pt x="17" y="46"/>
                  </a:lnTo>
                  <a:lnTo>
                    <a:pt x="22" y="46"/>
                  </a:lnTo>
                  <a:lnTo>
                    <a:pt x="26" y="46"/>
                  </a:lnTo>
                  <a:lnTo>
                    <a:pt x="30" y="45"/>
                  </a:lnTo>
                  <a:lnTo>
                    <a:pt x="34" y="42"/>
                  </a:lnTo>
                  <a:lnTo>
                    <a:pt x="37" y="39"/>
                  </a:lnTo>
                  <a:lnTo>
                    <a:pt x="39" y="35"/>
                  </a:lnTo>
                  <a:lnTo>
                    <a:pt x="42" y="31"/>
                  </a:lnTo>
                  <a:lnTo>
                    <a:pt x="43" y="27"/>
                  </a:lnTo>
                  <a:lnTo>
                    <a:pt x="43" y="22"/>
                  </a:lnTo>
                  <a:lnTo>
                    <a:pt x="43" y="18"/>
                  </a:lnTo>
                  <a:lnTo>
                    <a:pt x="42" y="13"/>
                  </a:lnTo>
                  <a:lnTo>
                    <a:pt x="39" y="9"/>
                  </a:lnTo>
                  <a:lnTo>
                    <a:pt x="37" y="6"/>
                  </a:lnTo>
                  <a:lnTo>
                    <a:pt x="34" y="4"/>
                  </a:lnTo>
                  <a:lnTo>
                    <a:pt x="30" y="1"/>
                  </a:lnTo>
                  <a:lnTo>
                    <a:pt x="26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104061" name="Freeform 189"/>
            <p:cNvSpPr>
              <a:spLocks noChangeAspect="1"/>
            </p:cNvSpPr>
            <p:nvPr/>
          </p:nvSpPr>
          <p:spPr bwMode="gray">
            <a:xfrm>
              <a:off x="4489" y="2768"/>
              <a:ext cx="29" cy="29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7" y="0"/>
                </a:cxn>
                <a:cxn ang="0">
                  <a:pos x="13" y="1"/>
                </a:cxn>
                <a:cxn ang="0">
                  <a:pos x="9" y="4"/>
                </a:cxn>
                <a:cxn ang="0">
                  <a:pos x="5" y="6"/>
                </a:cxn>
                <a:cxn ang="0">
                  <a:pos x="3" y="9"/>
                </a:cxn>
                <a:cxn ang="0">
                  <a:pos x="1" y="13"/>
                </a:cxn>
                <a:cxn ang="0">
                  <a:pos x="0" y="18"/>
                </a:cxn>
                <a:cxn ang="0">
                  <a:pos x="0" y="22"/>
                </a:cxn>
                <a:cxn ang="0">
                  <a:pos x="0" y="27"/>
                </a:cxn>
                <a:cxn ang="0">
                  <a:pos x="1" y="31"/>
                </a:cxn>
                <a:cxn ang="0">
                  <a:pos x="3" y="35"/>
                </a:cxn>
                <a:cxn ang="0">
                  <a:pos x="5" y="39"/>
                </a:cxn>
                <a:cxn ang="0">
                  <a:pos x="9" y="42"/>
                </a:cxn>
                <a:cxn ang="0">
                  <a:pos x="13" y="45"/>
                </a:cxn>
                <a:cxn ang="0">
                  <a:pos x="17" y="46"/>
                </a:cxn>
                <a:cxn ang="0">
                  <a:pos x="21" y="46"/>
                </a:cxn>
                <a:cxn ang="0">
                  <a:pos x="26" y="46"/>
                </a:cxn>
                <a:cxn ang="0">
                  <a:pos x="30" y="45"/>
                </a:cxn>
                <a:cxn ang="0">
                  <a:pos x="34" y="42"/>
                </a:cxn>
                <a:cxn ang="0">
                  <a:pos x="37" y="39"/>
                </a:cxn>
                <a:cxn ang="0">
                  <a:pos x="39" y="35"/>
                </a:cxn>
                <a:cxn ang="0">
                  <a:pos x="42" y="31"/>
                </a:cxn>
                <a:cxn ang="0">
                  <a:pos x="43" y="27"/>
                </a:cxn>
                <a:cxn ang="0">
                  <a:pos x="43" y="22"/>
                </a:cxn>
                <a:cxn ang="0">
                  <a:pos x="43" y="18"/>
                </a:cxn>
                <a:cxn ang="0">
                  <a:pos x="42" y="13"/>
                </a:cxn>
                <a:cxn ang="0">
                  <a:pos x="39" y="9"/>
                </a:cxn>
                <a:cxn ang="0">
                  <a:pos x="37" y="6"/>
                </a:cxn>
                <a:cxn ang="0">
                  <a:pos x="34" y="4"/>
                </a:cxn>
                <a:cxn ang="0">
                  <a:pos x="30" y="1"/>
                </a:cxn>
                <a:cxn ang="0">
                  <a:pos x="26" y="0"/>
                </a:cxn>
                <a:cxn ang="0">
                  <a:pos x="21" y="0"/>
                </a:cxn>
              </a:cxnLst>
              <a:rect l="0" t="0" r="r" b="b"/>
              <a:pathLst>
                <a:path w="43" h="46">
                  <a:moveTo>
                    <a:pt x="21" y="0"/>
                  </a:moveTo>
                  <a:lnTo>
                    <a:pt x="17" y="0"/>
                  </a:lnTo>
                  <a:lnTo>
                    <a:pt x="13" y="1"/>
                  </a:lnTo>
                  <a:lnTo>
                    <a:pt x="9" y="4"/>
                  </a:lnTo>
                  <a:lnTo>
                    <a:pt x="5" y="6"/>
                  </a:lnTo>
                  <a:lnTo>
                    <a:pt x="3" y="9"/>
                  </a:lnTo>
                  <a:lnTo>
                    <a:pt x="1" y="13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7"/>
                  </a:lnTo>
                  <a:lnTo>
                    <a:pt x="1" y="31"/>
                  </a:lnTo>
                  <a:lnTo>
                    <a:pt x="3" y="35"/>
                  </a:lnTo>
                  <a:lnTo>
                    <a:pt x="5" y="39"/>
                  </a:lnTo>
                  <a:lnTo>
                    <a:pt x="9" y="42"/>
                  </a:lnTo>
                  <a:lnTo>
                    <a:pt x="13" y="45"/>
                  </a:lnTo>
                  <a:lnTo>
                    <a:pt x="17" y="46"/>
                  </a:lnTo>
                  <a:lnTo>
                    <a:pt x="21" y="46"/>
                  </a:lnTo>
                  <a:lnTo>
                    <a:pt x="26" y="46"/>
                  </a:lnTo>
                  <a:lnTo>
                    <a:pt x="30" y="45"/>
                  </a:lnTo>
                  <a:lnTo>
                    <a:pt x="34" y="42"/>
                  </a:lnTo>
                  <a:lnTo>
                    <a:pt x="37" y="39"/>
                  </a:lnTo>
                  <a:lnTo>
                    <a:pt x="39" y="35"/>
                  </a:lnTo>
                  <a:lnTo>
                    <a:pt x="42" y="31"/>
                  </a:lnTo>
                  <a:lnTo>
                    <a:pt x="43" y="27"/>
                  </a:lnTo>
                  <a:lnTo>
                    <a:pt x="43" y="22"/>
                  </a:lnTo>
                  <a:lnTo>
                    <a:pt x="43" y="18"/>
                  </a:lnTo>
                  <a:lnTo>
                    <a:pt x="42" y="13"/>
                  </a:lnTo>
                  <a:lnTo>
                    <a:pt x="39" y="9"/>
                  </a:lnTo>
                  <a:lnTo>
                    <a:pt x="37" y="6"/>
                  </a:lnTo>
                  <a:lnTo>
                    <a:pt x="34" y="4"/>
                  </a:lnTo>
                  <a:lnTo>
                    <a:pt x="30" y="1"/>
                  </a:lnTo>
                  <a:lnTo>
                    <a:pt x="2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104062" name="Freeform 190"/>
            <p:cNvSpPr>
              <a:spLocks noChangeAspect="1"/>
            </p:cNvSpPr>
            <p:nvPr/>
          </p:nvSpPr>
          <p:spPr bwMode="gray">
            <a:xfrm>
              <a:off x="2764" y="2682"/>
              <a:ext cx="27" cy="3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7" y="0"/>
                </a:cxn>
                <a:cxn ang="0">
                  <a:pos x="13" y="1"/>
                </a:cxn>
                <a:cxn ang="0">
                  <a:pos x="9" y="4"/>
                </a:cxn>
                <a:cxn ang="0">
                  <a:pos x="6" y="6"/>
                </a:cxn>
                <a:cxn ang="0">
                  <a:pos x="4" y="9"/>
                </a:cxn>
                <a:cxn ang="0">
                  <a:pos x="1" y="13"/>
                </a:cxn>
                <a:cxn ang="0">
                  <a:pos x="0" y="18"/>
                </a:cxn>
                <a:cxn ang="0">
                  <a:pos x="0" y="22"/>
                </a:cxn>
                <a:cxn ang="0">
                  <a:pos x="0" y="27"/>
                </a:cxn>
                <a:cxn ang="0">
                  <a:pos x="1" y="31"/>
                </a:cxn>
                <a:cxn ang="0">
                  <a:pos x="4" y="35"/>
                </a:cxn>
                <a:cxn ang="0">
                  <a:pos x="6" y="39"/>
                </a:cxn>
                <a:cxn ang="0">
                  <a:pos x="9" y="42"/>
                </a:cxn>
                <a:cxn ang="0">
                  <a:pos x="13" y="45"/>
                </a:cxn>
                <a:cxn ang="0">
                  <a:pos x="17" y="46"/>
                </a:cxn>
                <a:cxn ang="0">
                  <a:pos x="22" y="46"/>
                </a:cxn>
                <a:cxn ang="0">
                  <a:pos x="26" y="46"/>
                </a:cxn>
                <a:cxn ang="0">
                  <a:pos x="30" y="45"/>
                </a:cxn>
                <a:cxn ang="0">
                  <a:pos x="34" y="42"/>
                </a:cxn>
                <a:cxn ang="0">
                  <a:pos x="37" y="39"/>
                </a:cxn>
                <a:cxn ang="0">
                  <a:pos x="39" y="35"/>
                </a:cxn>
                <a:cxn ang="0">
                  <a:pos x="42" y="31"/>
                </a:cxn>
                <a:cxn ang="0">
                  <a:pos x="43" y="27"/>
                </a:cxn>
                <a:cxn ang="0">
                  <a:pos x="43" y="22"/>
                </a:cxn>
                <a:cxn ang="0">
                  <a:pos x="43" y="18"/>
                </a:cxn>
                <a:cxn ang="0">
                  <a:pos x="42" y="13"/>
                </a:cxn>
                <a:cxn ang="0">
                  <a:pos x="39" y="9"/>
                </a:cxn>
                <a:cxn ang="0">
                  <a:pos x="37" y="6"/>
                </a:cxn>
                <a:cxn ang="0">
                  <a:pos x="34" y="4"/>
                </a:cxn>
                <a:cxn ang="0">
                  <a:pos x="30" y="1"/>
                </a:cxn>
                <a:cxn ang="0">
                  <a:pos x="26" y="0"/>
                </a:cxn>
                <a:cxn ang="0">
                  <a:pos x="22" y="0"/>
                </a:cxn>
              </a:cxnLst>
              <a:rect l="0" t="0" r="r" b="b"/>
              <a:pathLst>
                <a:path w="43" h="46">
                  <a:moveTo>
                    <a:pt x="22" y="0"/>
                  </a:moveTo>
                  <a:lnTo>
                    <a:pt x="17" y="0"/>
                  </a:lnTo>
                  <a:lnTo>
                    <a:pt x="13" y="1"/>
                  </a:lnTo>
                  <a:lnTo>
                    <a:pt x="9" y="4"/>
                  </a:lnTo>
                  <a:lnTo>
                    <a:pt x="6" y="6"/>
                  </a:lnTo>
                  <a:lnTo>
                    <a:pt x="4" y="9"/>
                  </a:lnTo>
                  <a:lnTo>
                    <a:pt x="1" y="13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7"/>
                  </a:lnTo>
                  <a:lnTo>
                    <a:pt x="1" y="31"/>
                  </a:lnTo>
                  <a:lnTo>
                    <a:pt x="4" y="35"/>
                  </a:lnTo>
                  <a:lnTo>
                    <a:pt x="6" y="39"/>
                  </a:lnTo>
                  <a:lnTo>
                    <a:pt x="9" y="42"/>
                  </a:lnTo>
                  <a:lnTo>
                    <a:pt x="13" y="45"/>
                  </a:lnTo>
                  <a:lnTo>
                    <a:pt x="17" y="46"/>
                  </a:lnTo>
                  <a:lnTo>
                    <a:pt x="22" y="46"/>
                  </a:lnTo>
                  <a:lnTo>
                    <a:pt x="26" y="46"/>
                  </a:lnTo>
                  <a:lnTo>
                    <a:pt x="30" y="45"/>
                  </a:lnTo>
                  <a:lnTo>
                    <a:pt x="34" y="42"/>
                  </a:lnTo>
                  <a:lnTo>
                    <a:pt x="37" y="39"/>
                  </a:lnTo>
                  <a:lnTo>
                    <a:pt x="39" y="35"/>
                  </a:lnTo>
                  <a:lnTo>
                    <a:pt x="42" y="31"/>
                  </a:lnTo>
                  <a:lnTo>
                    <a:pt x="43" y="27"/>
                  </a:lnTo>
                  <a:lnTo>
                    <a:pt x="43" y="22"/>
                  </a:lnTo>
                  <a:lnTo>
                    <a:pt x="43" y="18"/>
                  </a:lnTo>
                  <a:lnTo>
                    <a:pt x="42" y="13"/>
                  </a:lnTo>
                  <a:lnTo>
                    <a:pt x="39" y="9"/>
                  </a:lnTo>
                  <a:lnTo>
                    <a:pt x="37" y="6"/>
                  </a:lnTo>
                  <a:lnTo>
                    <a:pt x="34" y="4"/>
                  </a:lnTo>
                  <a:lnTo>
                    <a:pt x="30" y="1"/>
                  </a:lnTo>
                  <a:lnTo>
                    <a:pt x="26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folHlink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104063" name="Rectangle 191"/>
          <p:cNvSpPr>
            <a:spLocks noChangeAspect="1" noChangeArrowheads="1"/>
          </p:cNvSpPr>
          <p:nvPr/>
        </p:nvSpPr>
        <p:spPr bwMode="auto">
          <a:xfrm>
            <a:off x="292100" y="5967413"/>
            <a:ext cx="8851900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marL="180975" indent="-180975" defTabSz="1019175">
              <a:lnSpc>
                <a:spcPct val="100000"/>
              </a:lnSpc>
              <a:spcBef>
                <a:spcPct val="50000"/>
              </a:spcBef>
            </a:pPr>
            <a:r>
              <a:rPr lang="en-US" sz="1400" b="1">
                <a:solidFill>
                  <a:schemeClr val="accent1"/>
                </a:solidFill>
              </a:rPr>
              <a:t>600 Offices in 32 Countries.           Over 58,000 Employees.</a:t>
            </a:r>
            <a:r>
              <a:rPr lang="en-US" sz="1400">
                <a:solidFill>
                  <a:schemeClr val="accent1"/>
                </a:solidFill>
              </a:rPr>
              <a:t>          </a:t>
            </a:r>
            <a:r>
              <a:rPr lang="en-US" sz="1400" b="1">
                <a:solidFill>
                  <a:schemeClr val="accent1"/>
                </a:solidFill>
              </a:rPr>
              <a:t>6,000 in Technology Worldwide</a:t>
            </a:r>
          </a:p>
        </p:txBody>
      </p:sp>
      <p:cxnSp>
        <p:nvCxnSpPr>
          <p:cNvPr id="1104064" name="AutoShape 192"/>
          <p:cNvCxnSpPr>
            <a:cxnSpLocks noChangeAspect="1" noChangeShapeType="1"/>
            <a:stCxn id="1104103" idx="23"/>
            <a:endCxn id="1104026" idx="1"/>
          </p:cNvCxnSpPr>
          <p:nvPr/>
        </p:nvCxnSpPr>
        <p:spPr bwMode="auto">
          <a:xfrm>
            <a:off x="3248025" y="4733925"/>
            <a:ext cx="138113" cy="1588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1104065" name="AutoShape 193"/>
          <p:cNvCxnSpPr>
            <a:cxnSpLocks noChangeAspect="1" noChangeShapeType="1"/>
            <a:stCxn id="1104104" idx="24"/>
            <a:endCxn id="1104047" idx="1"/>
          </p:cNvCxnSpPr>
          <p:nvPr/>
        </p:nvCxnSpPr>
        <p:spPr bwMode="auto">
          <a:xfrm flipV="1">
            <a:off x="2921000" y="5099050"/>
            <a:ext cx="141288" cy="3175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1104066" name="AutoShape 194"/>
          <p:cNvCxnSpPr>
            <a:cxnSpLocks noChangeAspect="1" noChangeShapeType="1"/>
            <a:stCxn id="1104096" idx="17"/>
            <a:endCxn id="1104030" idx="0"/>
          </p:cNvCxnSpPr>
          <p:nvPr/>
        </p:nvCxnSpPr>
        <p:spPr bwMode="auto">
          <a:xfrm>
            <a:off x="4991100" y="4949825"/>
            <a:ext cx="6350" cy="471488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1104067" name="AutoShape 195"/>
          <p:cNvCxnSpPr>
            <a:cxnSpLocks noChangeAspect="1" noChangeShapeType="1"/>
            <a:stCxn id="1104119" idx="16"/>
            <a:endCxn id="1104022" idx="0"/>
          </p:cNvCxnSpPr>
          <p:nvPr/>
        </p:nvCxnSpPr>
        <p:spPr bwMode="auto">
          <a:xfrm rot="5400000">
            <a:off x="7730331" y="5280819"/>
            <a:ext cx="220663" cy="187325"/>
          </a:xfrm>
          <a:prstGeom prst="bentConnector3">
            <a:avLst>
              <a:gd name="adj1" fmla="val 49667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68" name="AutoShape 196"/>
          <p:cNvCxnSpPr>
            <a:cxnSpLocks noChangeAspect="1" noChangeShapeType="1"/>
            <a:stCxn id="1104102" idx="24"/>
            <a:endCxn id="1103999" idx="1"/>
          </p:cNvCxnSpPr>
          <p:nvPr/>
        </p:nvCxnSpPr>
        <p:spPr bwMode="auto">
          <a:xfrm flipV="1">
            <a:off x="8131175" y="4935538"/>
            <a:ext cx="323850" cy="87312"/>
          </a:xfrm>
          <a:prstGeom prst="bentConnector3">
            <a:avLst>
              <a:gd name="adj1" fmla="val 49773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69" name="AutoShape 197"/>
          <p:cNvCxnSpPr>
            <a:cxnSpLocks noChangeAspect="1" noChangeShapeType="1"/>
            <a:stCxn id="1104101" idx="16"/>
            <a:endCxn id="1104021" idx="0"/>
          </p:cNvCxnSpPr>
          <p:nvPr/>
        </p:nvCxnSpPr>
        <p:spPr bwMode="auto">
          <a:xfrm rot="5400000">
            <a:off x="6520657" y="4183856"/>
            <a:ext cx="419100" cy="328613"/>
          </a:xfrm>
          <a:prstGeom prst="bentConnector3">
            <a:avLst>
              <a:gd name="adj1" fmla="val 49824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70" name="AutoShape 198"/>
          <p:cNvCxnSpPr>
            <a:cxnSpLocks noChangeAspect="1" noChangeShapeType="1"/>
            <a:stCxn id="1104127" idx="24"/>
            <a:endCxn id="1104046" idx="1"/>
          </p:cNvCxnSpPr>
          <p:nvPr/>
        </p:nvCxnSpPr>
        <p:spPr bwMode="auto">
          <a:xfrm>
            <a:off x="6848475" y="3787775"/>
            <a:ext cx="690563" cy="26988"/>
          </a:xfrm>
          <a:prstGeom prst="bentConnector3">
            <a:avLst>
              <a:gd name="adj1" fmla="val 49894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71" name="AutoShape 199"/>
          <p:cNvCxnSpPr>
            <a:cxnSpLocks noChangeAspect="1" noChangeShapeType="1"/>
            <a:stCxn id="1104117" idx="24"/>
            <a:endCxn id="1104019" idx="1"/>
          </p:cNvCxnSpPr>
          <p:nvPr/>
        </p:nvCxnSpPr>
        <p:spPr bwMode="auto">
          <a:xfrm>
            <a:off x="7832725" y="3114675"/>
            <a:ext cx="177800" cy="3175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1104072" name="AutoShape 200"/>
          <p:cNvCxnSpPr>
            <a:cxnSpLocks noChangeAspect="1" noChangeShapeType="1"/>
            <a:stCxn id="1104061" idx="17"/>
            <a:endCxn id="1104023" idx="1"/>
          </p:cNvCxnSpPr>
          <p:nvPr/>
        </p:nvCxnSpPr>
        <p:spPr bwMode="auto">
          <a:xfrm rot="16200000" flipH="1">
            <a:off x="7463632" y="3172618"/>
            <a:ext cx="152400" cy="100013"/>
          </a:xfrm>
          <a:prstGeom prst="bentConnector2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73" name="AutoShape 201"/>
          <p:cNvCxnSpPr>
            <a:cxnSpLocks noChangeAspect="1" noChangeShapeType="1"/>
            <a:stCxn id="1104051" idx="32"/>
            <a:endCxn id="1104032" idx="2"/>
          </p:cNvCxnSpPr>
          <p:nvPr/>
        </p:nvCxnSpPr>
        <p:spPr bwMode="auto">
          <a:xfrm rot="5400000" flipH="1">
            <a:off x="6938169" y="2717006"/>
            <a:ext cx="266700" cy="25558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74" name="AutoShape 202"/>
          <p:cNvCxnSpPr>
            <a:cxnSpLocks noChangeAspect="1" noChangeShapeType="1"/>
            <a:stCxn id="1104018" idx="2"/>
            <a:endCxn id="1104118" idx="32"/>
          </p:cNvCxnSpPr>
          <p:nvPr/>
        </p:nvCxnSpPr>
        <p:spPr bwMode="auto">
          <a:xfrm rot="16200000" flipH="1">
            <a:off x="6690519" y="3169444"/>
            <a:ext cx="152400" cy="56673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75" name="AutoShape 203"/>
          <p:cNvCxnSpPr>
            <a:cxnSpLocks noChangeAspect="1" noChangeShapeType="1"/>
            <a:stCxn id="1104128" idx="21"/>
            <a:endCxn id="1104020" idx="1"/>
          </p:cNvCxnSpPr>
          <p:nvPr/>
        </p:nvCxnSpPr>
        <p:spPr bwMode="auto">
          <a:xfrm>
            <a:off x="7412038" y="3508375"/>
            <a:ext cx="185737" cy="1588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1104076" name="AutoShape 204"/>
          <p:cNvCxnSpPr>
            <a:cxnSpLocks noChangeAspect="1" noChangeShapeType="1"/>
            <a:stCxn id="1104045" idx="1"/>
            <a:endCxn id="1104060" idx="32"/>
          </p:cNvCxnSpPr>
          <p:nvPr/>
        </p:nvCxnSpPr>
        <p:spPr bwMode="auto">
          <a:xfrm rot="10800000" flipV="1">
            <a:off x="4773613" y="1593850"/>
            <a:ext cx="95250" cy="615950"/>
          </a:xfrm>
          <a:prstGeom prst="bentConnector2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77" name="AutoShape 205"/>
          <p:cNvCxnSpPr>
            <a:cxnSpLocks noChangeAspect="1" noChangeShapeType="1"/>
            <a:stCxn id="1104057" idx="5"/>
            <a:endCxn id="1104028" idx="0"/>
          </p:cNvCxnSpPr>
          <p:nvPr/>
        </p:nvCxnSpPr>
        <p:spPr bwMode="auto">
          <a:xfrm rot="10800000" flipV="1">
            <a:off x="5881688" y="3625850"/>
            <a:ext cx="247650" cy="269875"/>
          </a:xfrm>
          <a:prstGeom prst="bentConnector2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78" name="AutoShape 206"/>
          <p:cNvCxnSpPr>
            <a:cxnSpLocks noChangeAspect="1" noChangeShapeType="1"/>
            <a:stCxn id="1104059" idx="16"/>
            <a:endCxn id="1103998" idx="0"/>
          </p:cNvCxnSpPr>
          <p:nvPr/>
        </p:nvCxnSpPr>
        <p:spPr bwMode="auto">
          <a:xfrm flipH="1">
            <a:off x="6232525" y="3841750"/>
            <a:ext cx="4763" cy="357188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1104079" name="AutoShape 207"/>
          <p:cNvCxnSpPr>
            <a:cxnSpLocks noChangeAspect="1" noChangeShapeType="1"/>
            <a:stCxn id="1104029" idx="3"/>
            <a:endCxn id="1104113" idx="17"/>
          </p:cNvCxnSpPr>
          <p:nvPr/>
        </p:nvCxnSpPr>
        <p:spPr bwMode="auto">
          <a:xfrm flipH="1" flipV="1">
            <a:off x="1830388" y="3587750"/>
            <a:ext cx="106362" cy="393700"/>
          </a:xfrm>
          <a:prstGeom prst="bentConnector4">
            <a:avLst>
              <a:gd name="adj1" fmla="val -198611"/>
              <a:gd name="adj2" fmla="val 58269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80" name="AutoShape 208"/>
          <p:cNvCxnSpPr>
            <a:cxnSpLocks noChangeAspect="1" noChangeShapeType="1"/>
            <a:stCxn id="1104124" idx="16"/>
            <a:endCxn id="1104035" idx="3"/>
          </p:cNvCxnSpPr>
          <p:nvPr/>
        </p:nvCxnSpPr>
        <p:spPr bwMode="auto">
          <a:xfrm rot="5400000">
            <a:off x="1428751" y="3317875"/>
            <a:ext cx="717550" cy="962025"/>
          </a:xfrm>
          <a:prstGeom prst="bentConnector2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81" name="AutoShape 209"/>
          <p:cNvCxnSpPr>
            <a:cxnSpLocks noChangeAspect="1" noChangeShapeType="1"/>
            <a:stCxn id="1104056" idx="16"/>
            <a:endCxn id="1103993" idx="0"/>
          </p:cNvCxnSpPr>
          <p:nvPr/>
        </p:nvCxnSpPr>
        <p:spPr bwMode="auto">
          <a:xfrm rot="5400000">
            <a:off x="1467644" y="3531394"/>
            <a:ext cx="955675" cy="750887"/>
          </a:xfrm>
          <a:prstGeom prst="bentConnector3">
            <a:avLst>
              <a:gd name="adj1" fmla="val 89935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82" name="AutoShape 210"/>
          <p:cNvCxnSpPr>
            <a:cxnSpLocks noChangeAspect="1" noChangeShapeType="1"/>
            <a:stCxn id="1104098" idx="32"/>
            <a:endCxn id="1104001" idx="3"/>
          </p:cNvCxnSpPr>
          <p:nvPr/>
        </p:nvCxnSpPr>
        <p:spPr bwMode="auto">
          <a:xfrm rot="5400000" flipH="1">
            <a:off x="1024732" y="2512219"/>
            <a:ext cx="469900" cy="433387"/>
          </a:xfrm>
          <a:prstGeom prst="bentConnector2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83" name="AutoShape 211"/>
          <p:cNvCxnSpPr>
            <a:cxnSpLocks noChangeAspect="1" noChangeShapeType="1"/>
            <a:stCxn id="1104095" idx="1"/>
            <a:endCxn id="1103996" idx="3"/>
          </p:cNvCxnSpPr>
          <p:nvPr/>
        </p:nvCxnSpPr>
        <p:spPr bwMode="auto">
          <a:xfrm rot="5400000" flipH="1">
            <a:off x="1008857" y="2497931"/>
            <a:ext cx="82550" cy="376237"/>
          </a:xfrm>
          <a:prstGeom prst="bentConnector2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84" name="AutoShape 212"/>
          <p:cNvCxnSpPr>
            <a:cxnSpLocks noChangeAspect="1" noChangeShapeType="1"/>
            <a:stCxn id="1104109" idx="8"/>
            <a:endCxn id="1104012" idx="3"/>
          </p:cNvCxnSpPr>
          <p:nvPr/>
        </p:nvCxnSpPr>
        <p:spPr bwMode="auto">
          <a:xfrm rot="10800000">
            <a:off x="828675" y="2797175"/>
            <a:ext cx="374650" cy="6985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85" name="AutoShape 213"/>
          <p:cNvCxnSpPr>
            <a:cxnSpLocks noChangeAspect="1" noChangeShapeType="1"/>
            <a:stCxn id="1104110" idx="8"/>
            <a:endCxn id="1104031" idx="3"/>
          </p:cNvCxnSpPr>
          <p:nvPr/>
        </p:nvCxnSpPr>
        <p:spPr bwMode="auto">
          <a:xfrm rot="10800000">
            <a:off x="831850" y="2952750"/>
            <a:ext cx="371475" cy="17463"/>
          </a:xfrm>
          <a:prstGeom prst="bentConnector3">
            <a:avLst>
              <a:gd name="adj1" fmla="val 50199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86" name="AutoShape 214"/>
          <p:cNvCxnSpPr>
            <a:cxnSpLocks noChangeAspect="1" noChangeShapeType="1"/>
            <a:stCxn id="1104053" idx="9"/>
            <a:endCxn id="1103995" idx="3"/>
          </p:cNvCxnSpPr>
          <p:nvPr/>
        </p:nvCxnSpPr>
        <p:spPr bwMode="auto">
          <a:xfrm rot="10800000" flipV="1">
            <a:off x="931863" y="3087688"/>
            <a:ext cx="325437" cy="17462"/>
          </a:xfrm>
          <a:prstGeom prst="bentConnector3">
            <a:avLst>
              <a:gd name="adj1" fmla="val 50227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87" name="AutoShape 215"/>
          <p:cNvCxnSpPr>
            <a:cxnSpLocks noChangeAspect="1" noChangeShapeType="1"/>
            <a:stCxn id="1104111" idx="11"/>
            <a:endCxn id="1104013" idx="3"/>
          </p:cNvCxnSpPr>
          <p:nvPr/>
        </p:nvCxnSpPr>
        <p:spPr bwMode="auto">
          <a:xfrm rot="10800000" flipV="1">
            <a:off x="796925" y="3175000"/>
            <a:ext cx="528638" cy="79375"/>
          </a:xfrm>
          <a:prstGeom prst="bentConnector3">
            <a:avLst>
              <a:gd name="adj1" fmla="val 50560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88" name="AutoShape 216"/>
          <p:cNvCxnSpPr>
            <a:cxnSpLocks noChangeAspect="1" noChangeShapeType="1"/>
            <a:stCxn id="1104094" idx="2"/>
            <a:endCxn id="1104037" idx="3"/>
          </p:cNvCxnSpPr>
          <p:nvPr/>
        </p:nvCxnSpPr>
        <p:spPr bwMode="auto">
          <a:xfrm rot="5400000" flipH="1">
            <a:off x="978694" y="2421731"/>
            <a:ext cx="796925" cy="334963"/>
          </a:xfrm>
          <a:prstGeom prst="bentConnector2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89" name="AutoShape 217"/>
          <p:cNvCxnSpPr>
            <a:cxnSpLocks noChangeAspect="1" noChangeShapeType="1"/>
            <a:stCxn id="1104112" idx="9"/>
            <a:endCxn id="1104038" idx="3"/>
          </p:cNvCxnSpPr>
          <p:nvPr/>
        </p:nvCxnSpPr>
        <p:spPr bwMode="auto">
          <a:xfrm rot="10800000" flipV="1">
            <a:off x="925513" y="3265488"/>
            <a:ext cx="857250" cy="1524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90" name="AutoShape 218"/>
          <p:cNvCxnSpPr>
            <a:cxnSpLocks noChangeAspect="1" noChangeShapeType="1"/>
            <a:stCxn id="1104114" idx="10"/>
            <a:endCxn id="1104041" idx="3"/>
          </p:cNvCxnSpPr>
          <p:nvPr/>
        </p:nvCxnSpPr>
        <p:spPr bwMode="auto">
          <a:xfrm rot="10800000" flipV="1">
            <a:off x="1479550" y="3346450"/>
            <a:ext cx="365125" cy="341313"/>
          </a:xfrm>
          <a:prstGeom prst="bentConnector3">
            <a:avLst>
              <a:gd name="adj1" fmla="val 50606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091" name="AutoShape 219"/>
          <p:cNvCxnSpPr>
            <a:cxnSpLocks noChangeAspect="1" noChangeShapeType="1"/>
            <a:stCxn id="1104114" idx="32"/>
            <a:endCxn id="1104003" idx="3"/>
          </p:cNvCxnSpPr>
          <p:nvPr/>
        </p:nvCxnSpPr>
        <p:spPr bwMode="auto">
          <a:xfrm rot="16200000" flipH="1" flipV="1">
            <a:off x="1348581" y="3020219"/>
            <a:ext cx="265113" cy="796925"/>
          </a:xfrm>
          <a:prstGeom prst="bentConnector4">
            <a:avLst>
              <a:gd name="adj1" fmla="val 7819"/>
              <a:gd name="adj2" fmla="val 52593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sp>
        <p:nvSpPr>
          <p:cNvPr id="1104092" name="Freeform 220"/>
          <p:cNvSpPr>
            <a:spLocks noChangeAspect="1"/>
          </p:cNvSpPr>
          <p:nvPr/>
        </p:nvSpPr>
        <p:spPr bwMode="gray">
          <a:xfrm>
            <a:off x="5162550" y="3159125"/>
            <a:ext cx="77788" cy="87313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6" y="6"/>
              </a:cxn>
              <a:cxn ang="0">
                <a:pos x="4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4" y="35"/>
              </a:cxn>
              <a:cxn ang="0">
                <a:pos x="6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2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2" y="0"/>
              </a:cxn>
            </a:cxnLst>
            <a:rect l="0" t="0" r="r" b="b"/>
            <a:pathLst>
              <a:path w="43" h="46">
                <a:moveTo>
                  <a:pt x="22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6" y="6"/>
                </a:lnTo>
                <a:lnTo>
                  <a:pt x="4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4" y="35"/>
                </a:lnTo>
                <a:lnTo>
                  <a:pt x="6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2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093" name="Freeform 221"/>
          <p:cNvSpPr>
            <a:spLocks noChangeAspect="1"/>
          </p:cNvSpPr>
          <p:nvPr/>
        </p:nvSpPr>
        <p:spPr bwMode="gray">
          <a:xfrm>
            <a:off x="2062163" y="2916238"/>
            <a:ext cx="76200" cy="84137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7" y="0"/>
              </a:cxn>
              <a:cxn ang="0">
                <a:pos x="13" y="2"/>
              </a:cxn>
              <a:cxn ang="0">
                <a:pos x="9" y="4"/>
              </a:cxn>
              <a:cxn ang="0">
                <a:pos x="5" y="7"/>
              </a:cxn>
              <a:cxn ang="0">
                <a:pos x="3" y="10"/>
              </a:cxn>
              <a:cxn ang="0">
                <a:pos x="1" y="15"/>
              </a:cxn>
              <a:cxn ang="0">
                <a:pos x="0" y="19"/>
              </a:cxn>
              <a:cxn ang="0">
                <a:pos x="0" y="23"/>
              </a:cxn>
              <a:cxn ang="0">
                <a:pos x="0" y="28"/>
              </a:cxn>
              <a:cxn ang="0">
                <a:pos x="1" y="32"/>
              </a:cxn>
              <a:cxn ang="0">
                <a:pos x="3" y="36"/>
              </a:cxn>
              <a:cxn ang="0">
                <a:pos x="5" y="40"/>
              </a:cxn>
              <a:cxn ang="0">
                <a:pos x="9" y="43"/>
              </a:cxn>
              <a:cxn ang="0">
                <a:pos x="13" y="45"/>
              </a:cxn>
              <a:cxn ang="0">
                <a:pos x="17" y="47"/>
              </a:cxn>
              <a:cxn ang="0">
                <a:pos x="21" y="47"/>
              </a:cxn>
              <a:cxn ang="0">
                <a:pos x="26" y="47"/>
              </a:cxn>
              <a:cxn ang="0">
                <a:pos x="30" y="45"/>
              </a:cxn>
              <a:cxn ang="0">
                <a:pos x="34" y="43"/>
              </a:cxn>
              <a:cxn ang="0">
                <a:pos x="37" y="40"/>
              </a:cxn>
              <a:cxn ang="0">
                <a:pos x="40" y="36"/>
              </a:cxn>
              <a:cxn ang="0">
                <a:pos x="42" y="32"/>
              </a:cxn>
              <a:cxn ang="0">
                <a:pos x="44" y="28"/>
              </a:cxn>
              <a:cxn ang="0">
                <a:pos x="44" y="23"/>
              </a:cxn>
              <a:cxn ang="0">
                <a:pos x="44" y="19"/>
              </a:cxn>
              <a:cxn ang="0">
                <a:pos x="42" y="15"/>
              </a:cxn>
              <a:cxn ang="0">
                <a:pos x="40" y="10"/>
              </a:cxn>
              <a:cxn ang="0">
                <a:pos x="37" y="7"/>
              </a:cxn>
              <a:cxn ang="0">
                <a:pos x="34" y="4"/>
              </a:cxn>
              <a:cxn ang="0">
                <a:pos x="30" y="2"/>
              </a:cxn>
              <a:cxn ang="0">
                <a:pos x="26" y="0"/>
              </a:cxn>
              <a:cxn ang="0">
                <a:pos x="21" y="0"/>
              </a:cxn>
            </a:cxnLst>
            <a:rect l="0" t="0" r="r" b="b"/>
            <a:pathLst>
              <a:path w="44" h="47">
                <a:moveTo>
                  <a:pt x="21" y="0"/>
                </a:moveTo>
                <a:lnTo>
                  <a:pt x="17" y="0"/>
                </a:lnTo>
                <a:lnTo>
                  <a:pt x="13" y="2"/>
                </a:lnTo>
                <a:lnTo>
                  <a:pt x="9" y="4"/>
                </a:lnTo>
                <a:lnTo>
                  <a:pt x="5" y="7"/>
                </a:lnTo>
                <a:lnTo>
                  <a:pt x="3" y="10"/>
                </a:lnTo>
                <a:lnTo>
                  <a:pt x="1" y="15"/>
                </a:lnTo>
                <a:lnTo>
                  <a:pt x="0" y="19"/>
                </a:lnTo>
                <a:lnTo>
                  <a:pt x="0" y="23"/>
                </a:lnTo>
                <a:lnTo>
                  <a:pt x="0" y="28"/>
                </a:lnTo>
                <a:lnTo>
                  <a:pt x="1" y="32"/>
                </a:lnTo>
                <a:lnTo>
                  <a:pt x="3" y="36"/>
                </a:lnTo>
                <a:lnTo>
                  <a:pt x="5" y="40"/>
                </a:lnTo>
                <a:lnTo>
                  <a:pt x="9" y="43"/>
                </a:lnTo>
                <a:lnTo>
                  <a:pt x="13" y="45"/>
                </a:lnTo>
                <a:lnTo>
                  <a:pt x="17" y="47"/>
                </a:lnTo>
                <a:lnTo>
                  <a:pt x="21" y="47"/>
                </a:lnTo>
                <a:lnTo>
                  <a:pt x="26" y="47"/>
                </a:lnTo>
                <a:lnTo>
                  <a:pt x="30" y="45"/>
                </a:lnTo>
                <a:lnTo>
                  <a:pt x="34" y="43"/>
                </a:lnTo>
                <a:lnTo>
                  <a:pt x="37" y="40"/>
                </a:lnTo>
                <a:lnTo>
                  <a:pt x="40" y="36"/>
                </a:lnTo>
                <a:lnTo>
                  <a:pt x="42" y="32"/>
                </a:lnTo>
                <a:lnTo>
                  <a:pt x="44" y="28"/>
                </a:lnTo>
                <a:lnTo>
                  <a:pt x="44" y="23"/>
                </a:lnTo>
                <a:lnTo>
                  <a:pt x="44" y="19"/>
                </a:lnTo>
                <a:lnTo>
                  <a:pt x="42" y="15"/>
                </a:lnTo>
                <a:lnTo>
                  <a:pt x="40" y="10"/>
                </a:lnTo>
                <a:lnTo>
                  <a:pt x="37" y="7"/>
                </a:lnTo>
                <a:lnTo>
                  <a:pt x="34" y="4"/>
                </a:lnTo>
                <a:lnTo>
                  <a:pt x="30" y="2"/>
                </a:lnTo>
                <a:lnTo>
                  <a:pt x="26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094" name="Freeform 222"/>
          <p:cNvSpPr>
            <a:spLocks noChangeAspect="1"/>
          </p:cNvSpPr>
          <p:nvPr/>
        </p:nvSpPr>
        <p:spPr bwMode="gray">
          <a:xfrm>
            <a:off x="1522413" y="2986088"/>
            <a:ext cx="74612" cy="85725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5" y="7"/>
              </a:cxn>
              <a:cxn ang="0">
                <a:pos x="3" y="11"/>
              </a:cxn>
              <a:cxn ang="0">
                <a:pos x="1" y="14"/>
              </a:cxn>
              <a:cxn ang="0">
                <a:pos x="0" y="18"/>
              </a:cxn>
              <a:cxn ang="0">
                <a:pos x="0" y="22"/>
              </a:cxn>
              <a:cxn ang="0">
                <a:pos x="0" y="28"/>
              </a:cxn>
              <a:cxn ang="0">
                <a:pos x="1" y="32"/>
              </a:cxn>
              <a:cxn ang="0">
                <a:pos x="3" y="36"/>
              </a:cxn>
              <a:cxn ang="0">
                <a:pos x="5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1" y="46"/>
              </a:cxn>
              <a:cxn ang="0">
                <a:pos x="25" y="46"/>
              </a:cxn>
              <a:cxn ang="0">
                <a:pos x="29" y="45"/>
              </a:cxn>
              <a:cxn ang="0">
                <a:pos x="33" y="42"/>
              </a:cxn>
              <a:cxn ang="0">
                <a:pos x="36" y="39"/>
              </a:cxn>
              <a:cxn ang="0">
                <a:pos x="38" y="36"/>
              </a:cxn>
              <a:cxn ang="0">
                <a:pos x="41" y="32"/>
              </a:cxn>
              <a:cxn ang="0">
                <a:pos x="42" y="28"/>
              </a:cxn>
              <a:cxn ang="0">
                <a:pos x="42" y="22"/>
              </a:cxn>
              <a:cxn ang="0">
                <a:pos x="42" y="18"/>
              </a:cxn>
              <a:cxn ang="0">
                <a:pos x="41" y="14"/>
              </a:cxn>
              <a:cxn ang="0">
                <a:pos x="38" y="11"/>
              </a:cxn>
              <a:cxn ang="0">
                <a:pos x="36" y="7"/>
              </a:cxn>
              <a:cxn ang="0">
                <a:pos x="33" y="4"/>
              </a:cxn>
              <a:cxn ang="0">
                <a:pos x="29" y="1"/>
              </a:cxn>
              <a:cxn ang="0">
                <a:pos x="25" y="0"/>
              </a:cxn>
              <a:cxn ang="0">
                <a:pos x="21" y="0"/>
              </a:cxn>
            </a:cxnLst>
            <a:rect l="0" t="0" r="r" b="b"/>
            <a:pathLst>
              <a:path w="42" h="46">
                <a:moveTo>
                  <a:pt x="21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5" y="7"/>
                </a:lnTo>
                <a:lnTo>
                  <a:pt x="3" y="11"/>
                </a:lnTo>
                <a:lnTo>
                  <a:pt x="1" y="14"/>
                </a:lnTo>
                <a:lnTo>
                  <a:pt x="0" y="18"/>
                </a:lnTo>
                <a:lnTo>
                  <a:pt x="0" y="22"/>
                </a:lnTo>
                <a:lnTo>
                  <a:pt x="0" y="28"/>
                </a:lnTo>
                <a:lnTo>
                  <a:pt x="1" y="32"/>
                </a:lnTo>
                <a:lnTo>
                  <a:pt x="3" y="36"/>
                </a:lnTo>
                <a:lnTo>
                  <a:pt x="5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1" y="46"/>
                </a:lnTo>
                <a:lnTo>
                  <a:pt x="25" y="46"/>
                </a:lnTo>
                <a:lnTo>
                  <a:pt x="29" y="45"/>
                </a:lnTo>
                <a:lnTo>
                  <a:pt x="33" y="42"/>
                </a:lnTo>
                <a:lnTo>
                  <a:pt x="36" y="39"/>
                </a:lnTo>
                <a:lnTo>
                  <a:pt x="38" y="36"/>
                </a:lnTo>
                <a:lnTo>
                  <a:pt x="41" y="32"/>
                </a:lnTo>
                <a:lnTo>
                  <a:pt x="42" y="28"/>
                </a:lnTo>
                <a:lnTo>
                  <a:pt x="42" y="22"/>
                </a:lnTo>
                <a:lnTo>
                  <a:pt x="42" y="18"/>
                </a:lnTo>
                <a:lnTo>
                  <a:pt x="41" y="14"/>
                </a:lnTo>
                <a:lnTo>
                  <a:pt x="38" y="11"/>
                </a:lnTo>
                <a:lnTo>
                  <a:pt x="36" y="7"/>
                </a:lnTo>
                <a:lnTo>
                  <a:pt x="33" y="4"/>
                </a:lnTo>
                <a:lnTo>
                  <a:pt x="29" y="1"/>
                </a:lnTo>
                <a:lnTo>
                  <a:pt x="25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095" name="Freeform 223"/>
          <p:cNvSpPr>
            <a:spLocks noChangeAspect="1"/>
          </p:cNvSpPr>
          <p:nvPr/>
        </p:nvSpPr>
        <p:spPr bwMode="gray">
          <a:xfrm>
            <a:off x="1203325" y="2727325"/>
            <a:ext cx="82550" cy="87313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19" y="0"/>
              </a:cxn>
              <a:cxn ang="0">
                <a:pos x="15" y="1"/>
              </a:cxn>
              <a:cxn ang="0">
                <a:pos x="11" y="4"/>
              </a:cxn>
              <a:cxn ang="0">
                <a:pos x="7" y="6"/>
              </a:cxn>
              <a:cxn ang="0">
                <a:pos x="4" y="9"/>
              </a:cxn>
              <a:cxn ang="0">
                <a:pos x="3" y="13"/>
              </a:cxn>
              <a:cxn ang="0">
                <a:pos x="2" y="18"/>
              </a:cxn>
              <a:cxn ang="0">
                <a:pos x="0" y="22"/>
              </a:cxn>
              <a:cxn ang="0">
                <a:pos x="2" y="27"/>
              </a:cxn>
              <a:cxn ang="0">
                <a:pos x="3" y="31"/>
              </a:cxn>
              <a:cxn ang="0">
                <a:pos x="4" y="35"/>
              </a:cxn>
              <a:cxn ang="0">
                <a:pos x="7" y="39"/>
              </a:cxn>
              <a:cxn ang="0">
                <a:pos x="11" y="42"/>
              </a:cxn>
              <a:cxn ang="0">
                <a:pos x="15" y="45"/>
              </a:cxn>
              <a:cxn ang="0">
                <a:pos x="19" y="46"/>
              </a:cxn>
              <a:cxn ang="0">
                <a:pos x="23" y="46"/>
              </a:cxn>
              <a:cxn ang="0">
                <a:pos x="27" y="46"/>
              </a:cxn>
              <a:cxn ang="0">
                <a:pos x="32" y="45"/>
              </a:cxn>
              <a:cxn ang="0">
                <a:pos x="35" y="42"/>
              </a:cxn>
              <a:cxn ang="0">
                <a:pos x="39" y="39"/>
              </a:cxn>
              <a:cxn ang="0">
                <a:pos x="41" y="35"/>
              </a:cxn>
              <a:cxn ang="0">
                <a:pos x="42" y="31"/>
              </a:cxn>
              <a:cxn ang="0">
                <a:pos x="44" y="27"/>
              </a:cxn>
              <a:cxn ang="0">
                <a:pos x="45" y="22"/>
              </a:cxn>
              <a:cxn ang="0">
                <a:pos x="44" y="18"/>
              </a:cxn>
              <a:cxn ang="0">
                <a:pos x="42" y="13"/>
              </a:cxn>
              <a:cxn ang="0">
                <a:pos x="41" y="9"/>
              </a:cxn>
              <a:cxn ang="0">
                <a:pos x="39" y="6"/>
              </a:cxn>
              <a:cxn ang="0">
                <a:pos x="35" y="4"/>
              </a:cxn>
              <a:cxn ang="0">
                <a:pos x="32" y="1"/>
              </a:cxn>
              <a:cxn ang="0">
                <a:pos x="27" y="0"/>
              </a:cxn>
              <a:cxn ang="0">
                <a:pos x="23" y="0"/>
              </a:cxn>
            </a:cxnLst>
            <a:rect l="0" t="0" r="r" b="b"/>
            <a:pathLst>
              <a:path w="45" h="46">
                <a:moveTo>
                  <a:pt x="23" y="0"/>
                </a:moveTo>
                <a:lnTo>
                  <a:pt x="19" y="0"/>
                </a:lnTo>
                <a:lnTo>
                  <a:pt x="15" y="1"/>
                </a:lnTo>
                <a:lnTo>
                  <a:pt x="11" y="4"/>
                </a:lnTo>
                <a:lnTo>
                  <a:pt x="7" y="6"/>
                </a:lnTo>
                <a:lnTo>
                  <a:pt x="4" y="9"/>
                </a:lnTo>
                <a:lnTo>
                  <a:pt x="3" y="13"/>
                </a:lnTo>
                <a:lnTo>
                  <a:pt x="2" y="18"/>
                </a:lnTo>
                <a:lnTo>
                  <a:pt x="0" y="22"/>
                </a:lnTo>
                <a:lnTo>
                  <a:pt x="2" y="27"/>
                </a:lnTo>
                <a:lnTo>
                  <a:pt x="3" y="31"/>
                </a:lnTo>
                <a:lnTo>
                  <a:pt x="4" y="35"/>
                </a:lnTo>
                <a:lnTo>
                  <a:pt x="7" y="39"/>
                </a:lnTo>
                <a:lnTo>
                  <a:pt x="11" y="42"/>
                </a:lnTo>
                <a:lnTo>
                  <a:pt x="15" y="45"/>
                </a:lnTo>
                <a:lnTo>
                  <a:pt x="19" y="46"/>
                </a:lnTo>
                <a:lnTo>
                  <a:pt x="23" y="46"/>
                </a:lnTo>
                <a:lnTo>
                  <a:pt x="27" y="46"/>
                </a:lnTo>
                <a:lnTo>
                  <a:pt x="32" y="45"/>
                </a:lnTo>
                <a:lnTo>
                  <a:pt x="35" y="42"/>
                </a:lnTo>
                <a:lnTo>
                  <a:pt x="39" y="39"/>
                </a:lnTo>
                <a:lnTo>
                  <a:pt x="41" y="35"/>
                </a:lnTo>
                <a:lnTo>
                  <a:pt x="42" y="31"/>
                </a:lnTo>
                <a:lnTo>
                  <a:pt x="44" y="27"/>
                </a:lnTo>
                <a:lnTo>
                  <a:pt x="45" y="22"/>
                </a:lnTo>
                <a:lnTo>
                  <a:pt x="44" y="18"/>
                </a:lnTo>
                <a:lnTo>
                  <a:pt x="42" y="13"/>
                </a:lnTo>
                <a:lnTo>
                  <a:pt x="41" y="9"/>
                </a:lnTo>
                <a:lnTo>
                  <a:pt x="39" y="6"/>
                </a:lnTo>
                <a:lnTo>
                  <a:pt x="35" y="4"/>
                </a:lnTo>
                <a:lnTo>
                  <a:pt x="32" y="1"/>
                </a:lnTo>
                <a:lnTo>
                  <a:pt x="27" y="0"/>
                </a:lnTo>
                <a:lnTo>
                  <a:pt x="23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096" name="Freeform 224"/>
          <p:cNvSpPr>
            <a:spLocks noChangeAspect="1"/>
          </p:cNvSpPr>
          <p:nvPr/>
        </p:nvSpPr>
        <p:spPr bwMode="gray">
          <a:xfrm>
            <a:off x="4945063" y="4864100"/>
            <a:ext cx="76200" cy="85725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17" y="0"/>
              </a:cxn>
              <a:cxn ang="0">
                <a:pos x="13" y="2"/>
              </a:cxn>
              <a:cxn ang="0">
                <a:pos x="11" y="4"/>
              </a:cxn>
              <a:cxn ang="0">
                <a:pos x="7" y="7"/>
              </a:cxn>
              <a:cxn ang="0">
                <a:pos x="4" y="10"/>
              </a:cxn>
              <a:cxn ang="0">
                <a:pos x="3" y="13"/>
              </a:cxn>
              <a:cxn ang="0">
                <a:pos x="1" y="19"/>
              </a:cxn>
              <a:cxn ang="0">
                <a:pos x="0" y="23"/>
              </a:cxn>
              <a:cxn ang="0">
                <a:pos x="1" y="28"/>
              </a:cxn>
              <a:cxn ang="0">
                <a:pos x="3" y="32"/>
              </a:cxn>
              <a:cxn ang="0">
                <a:pos x="4" y="36"/>
              </a:cxn>
              <a:cxn ang="0">
                <a:pos x="7" y="40"/>
              </a:cxn>
              <a:cxn ang="0">
                <a:pos x="11" y="42"/>
              </a:cxn>
              <a:cxn ang="0">
                <a:pos x="13" y="45"/>
              </a:cxn>
              <a:cxn ang="0">
                <a:pos x="17" y="46"/>
              </a:cxn>
              <a:cxn ang="0">
                <a:pos x="23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40"/>
              </a:cxn>
              <a:cxn ang="0">
                <a:pos x="40" y="36"/>
              </a:cxn>
              <a:cxn ang="0">
                <a:pos x="41" y="32"/>
              </a:cxn>
              <a:cxn ang="0">
                <a:pos x="42" y="28"/>
              </a:cxn>
              <a:cxn ang="0">
                <a:pos x="44" y="23"/>
              </a:cxn>
              <a:cxn ang="0">
                <a:pos x="42" y="19"/>
              </a:cxn>
              <a:cxn ang="0">
                <a:pos x="41" y="13"/>
              </a:cxn>
              <a:cxn ang="0">
                <a:pos x="40" y="10"/>
              </a:cxn>
              <a:cxn ang="0">
                <a:pos x="37" y="7"/>
              </a:cxn>
              <a:cxn ang="0">
                <a:pos x="34" y="4"/>
              </a:cxn>
              <a:cxn ang="0">
                <a:pos x="30" y="2"/>
              </a:cxn>
              <a:cxn ang="0">
                <a:pos x="26" y="0"/>
              </a:cxn>
              <a:cxn ang="0">
                <a:pos x="23" y="0"/>
              </a:cxn>
            </a:cxnLst>
            <a:rect l="0" t="0" r="r" b="b"/>
            <a:pathLst>
              <a:path w="44" h="46">
                <a:moveTo>
                  <a:pt x="23" y="0"/>
                </a:moveTo>
                <a:lnTo>
                  <a:pt x="17" y="0"/>
                </a:lnTo>
                <a:lnTo>
                  <a:pt x="13" y="2"/>
                </a:lnTo>
                <a:lnTo>
                  <a:pt x="11" y="4"/>
                </a:lnTo>
                <a:lnTo>
                  <a:pt x="7" y="7"/>
                </a:lnTo>
                <a:lnTo>
                  <a:pt x="4" y="10"/>
                </a:lnTo>
                <a:lnTo>
                  <a:pt x="3" y="13"/>
                </a:lnTo>
                <a:lnTo>
                  <a:pt x="1" y="19"/>
                </a:lnTo>
                <a:lnTo>
                  <a:pt x="0" y="23"/>
                </a:lnTo>
                <a:lnTo>
                  <a:pt x="1" y="28"/>
                </a:lnTo>
                <a:lnTo>
                  <a:pt x="3" y="32"/>
                </a:lnTo>
                <a:lnTo>
                  <a:pt x="4" y="36"/>
                </a:lnTo>
                <a:lnTo>
                  <a:pt x="7" y="40"/>
                </a:lnTo>
                <a:lnTo>
                  <a:pt x="11" y="42"/>
                </a:lnTo>
                <a:lnTo>
                  <a:pt x="13" y="45"/>
                </a:lnTo>
                <a:lnTo>
                  <a:pt x="17" y="46"/>
                </a:lnTo>
                <a:lnTo>
                  <a:pt x="23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40"/>
                </a:lnTo>
                <a:lnTo>
                  <a:pt x="40" y="36"/>
                </a:lnTo>
                <a:lnTo>
                  <a:pt x="41" y="32"/>
                </a:lnTo>
                <a:lnTo>
                  <a:pt x="42" y="28"/>
                </a:lnTo>
                <a:lnTo>
                  <a:pt x="44" y="23"/>
                </a:lnTo>
                <a:lnTo>
                  <a:pt x="42" y="19"/>
                </a:lnTo>
                <a:lnTo>
                  <a:pt x="41" y="13"/>
                </a:lnTo>
                <a:lnTo>
                  <a:pt x="40" y="10"/>
                </a:lnTo>
                <a:lnTo>
                  <a:pt x="37" y="7"/>
                </a:lnTo>
                <a:lnTo>
                  <a:pt x="34" y="4"/>
                </a:lnTo>
                <a:lnTo>
                  <a:pt x="30" y="2"/>
                </a:lnTo>
                <a:lnTo>
                  <a:pt x="26" y="0"/>
                </a:lnTo>
                <a:lnTo>
                  <a:pt x="23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097" name="Freeform 225"/>
          <p:cNvSpPr>
            <a:spLocks noChangeAspect="1"/>
          </p:cNvSpPr>
          <p:nvPr/>
        </p:nvSpPr>
        <p:spPr bwMode="gray">
          <a:xfrm>
            <a:off x="2370138" y="2838450"/>
            <a:ext cx="76200" cy="92075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7" y="2"/>
              </a:cxn>
              <a:cxn ang="0">
                <a:pos x="13" y="3"/>
              </a:cxn>
              <a:cxn ang="0">
                <a:pos x="9" y="4"/>
              </a:cxn>
              <a:cxn ang="0">
                <a:pos x="7" y="8"/>
              </a:cxn>
              <a:cxn ang="0">
                <a:pos x="4" y="11"/>
              </a:cxn>
              <a:cxn ang="0">
                <a:pos x="2" y="15"/>
              </a:cxn>
              <a:cxn ang="0">
                <a:pos x="0" y="20"/>
              </a:cxn>
              <a:cxn ang="0">
                <a:pos x="0" y="24"/>
              </a:cxn>
              <a:cxn ang="0">
                <a:pos x="0" y="29"/>
              </a:cxn>
              <a:cxn ang="0">
                <a:pos x="2" y="33"/>
              </a:cxn>
              <a:cxn ang="0">
                <a:pos x="4" y="37"/>
              </a:cxn>
              <a:cxn ang="0">
                <a:pos x="7" y="41"/>
              </a:cxn>
              <a:cxn ang="0">
                <a:pos x="9" y="44"/>
              </a:cxn>
              <a:cxn ang="0">
                <a:pos x="13" y="45"/>
              </a:cxn>
              <a:cxn ang="0">
                <a:pos x="17" y="46"/>
              </a:cxn>
              <a:cxn ang="0">
                <a:pos x="21" y="48"/>
              </a:cxn>
              <a:cxn ang="0">
                <a:pos x="27" y="46"/>
              </a:cxn>
              <a:cxn ang="0">
                <a:pos x="31" y="45"/>
              </a:cxn>
              <a:cxn ang="0">
                <a:pos x="35" y="44"/>
              </a:cxn>
              <a:cxn ang="0">
                <a:pos x="37" y="41"/>
              </a:cxn>
              <a:cxn ang="0">
                <a:pos x="40" y="37"/>
              </a:cxn>
              <a:cxn ang="0">
                <a:pos x="42" y="33"/>
              </a:cxn>
              <a:cxn ang="0">
                <a:pos x="44" y="29"/>
              </a:cxn>
              <a:cxn ang="0">
                <a:pos x="44" y="24"/>
              </a:cxn>
              <a:cxn ang="0">
                <a:pos x="44" y="20"/>
              </a:cxn>
              <a:cxn ang="0">
                <a:pos x="42" y="15"/>
              </a:cxn>
              <a:cxn ang="0">
                <a:pos x="40" y="11"/>
              </a:cxn>
              <a:cxn ang="0">
                <a:pos x="37" y="8"/>
              </a:cxn>
              <a:cxn ang="0">
                <a:pos x="35" y="4"/>
              </a:cxn>
              <a:cxn ang="0">
                <a:pos x="31" y="3"/>
              </a:cxn>
              <a:cxn ang="0">
                <a:pos x="27" y="2"/>
              </a:cxn>
              <a:cxn ang="0">
                <a:pos x="21" y="0"/>
              </a:cxn>
            </a:cxnLst>
            <a:rect l="0" t="0" r="r" b="b"/>
            <a:pathLst>
              <a:path w="44" h="48">
                <a:moveTo>
                  <a:pt x="21" y="0"/>
                </a:moveTo>
                <a:lnTo>
                  <a:pt x="17" y="2"/>
                </a:lnTo>
                <a:lnTo>
                  <a:pt x="13" y="3"/>
                </a:lnTo>
                <a:lnTo>
                  <a:pt x="9" y="4"/>
                </a:lnTo>
                <a:lnTo>
                  <a:pt x="7" y="8"/>
                </a:lnTo>
                <a:lnTo>
                  <a:pt x="4" y="11"/>
                </a:lnTo>
                <a:lnTo>
                  <a:pt x="2" y="15"/>
                </a:lnTo>
                <a:lnTo>
                  <a:pt x="0" y="20"/>
                </a:lnTo>
                <a:lnTo>
                  <a:pt x="0" y="24"/>
                </a:lnTo>
                <a:lnTo>
                  <a:pt x="0" y="29"/>
                </a:lnTo>
                <a:lnTo>
                  <a:pt x="2" y="33"/>
                </a:lnTo>
                <a:lnTo>
                  <a:pt x="4" y="37"/>
                </a:lnTo>
                <a:lnTo>
                  <a:pt x="7" y="41"/>
                </a:lnTo>
                <a:lnTo>
                  <a:pt x="9" y="44"/>
                </a:lnTo>
                <a:lnTo>
                  <a:pt x="13" y="45"/>
                </a:lnTo>
                <a:lnTo>
                  <a:pt x="17" y="46"/>
                </a:lnTo>
                <a:lnTo>
                  <a:pt x="21" y="48"/>
                </a:lnTo>
                <a:lnTo>
                  <a:pt x="27" y="46"/>
                </a:lnTo>
                <a:lnTo>
                  <a:pt x="31" y="45"/>
                </a:lnTo>
                <a:lnTo>
                  <a:pt x="35" y="44"/>
                </a:lnTo>
                <a:lnTo>
                  <a:pt x="37" y="41"/>
                </a:lnTo>
                <a:lnTo>
                  <a:pt x="40" y="37"/>
                </a:lnTo>
                <a:lnTo>
                  <a:pt x="42" y="33"/>
                </a:lnTo>
                <a:lnTo>
                  <a:pt x="44" y="29"/>
                </a:lnTo>
                <a:lnTo>
                  <a:pt x="44" y="24"/>
                </a:lnTo>
                <a:lnTo>
                  <a:pt x="44" y="20"/>
                </a:lnTo>
                <a:lnTo>
                  <a:pt x="42" y="15"/>
                </a:lnTo>
                <a:lnTo>
                  <a:pt x="40" y="11"/>
                </a:lnTo>
                <a:lnTo>
                  <a:pt x="37" y="8"/>
                </a:lnTo>
                <a:lnTo>
                  <a:pt x="35" y="4"/>
                </a:lnTo>
                <a:lnTo>
                  <a:pt x="31" y="3"/>
                </a:lnTo>
                <a:lnTo>
                  <a:pt x="27" y="2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098" name="Freeform 226"/>
          <p:cNvSpPr>
            <a:spLocks noChangeAspect="1"/>
          </p:cNvSpPr>
          <p:nvPr/>
        </p:nvSpPr>
        <p:spPr bwMode="gray">
          <a:xfrm>
            <a:off x="1435100" y="2963863"/>
            <a:ext cx="84138" cy="87312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7" y="1"/>
              </a:cxn>
              <a:cxn ang="0">
                <a:pos x="13" y="3"/>
              </a:cxn>
              <a:cxn ang="0">
                <a:pos x="9" y="4"/>
              </a:cxn>
              <a:cxn ang="0">
                <a:pos x="7" y="8"/>
              </a:cxn>
              <a:cxn ang="0">
                <a:pos x="4" y="11"/>
              </a:cxn>
              <a:cxn ang="0">
                <a:pos x="3" y="15"/>
              </a:cxn>
              <a:cxn ang="0">
                <a:pos x="1" y="20"/>
              </a:cxn>
              <a:cxn ang="0">
                <a:pos x="0" y="24"/>
              </a:cxn>
              <a:cxn ang="0">
                <a:pos x="1" y="29"/>
              </a:cxn>
              <a:cxn ang="0">
                <a:pos x="3" y="33"/>
              </a:cxn>
              <a:cxn ang="0">
                <a:pos x="4" y="37"/>
              </a:cxn>
              <a:cxn ang="0">
                <a:pos x="7" y="41"/>
              </a:cxn>
              <a:cxn ang="0">
                <a:pos x="9" y="44"/>
              </a:cxn>
              <a:cxn ang="0">
                <a:pos x="13" y="45"/>
              </a:cxn>
              <a:cxn ang="0">
                <a:pos x="17" y="46"/>
              </a:cxn>
              <a:cxn ang="0">
                <a:pos x="21" y="48"/>
              </a:cxn>
              <a:cxn ang="0">
                <a:pos x="26" y="46"/>
              </a:cxn>
              <a:cxn ang="0">
                <a:pos x="30" y="45"/>
              </a:cxn>
              <a:cxn ang="0">
                <a:pos x="33" y="44"/>
              </a:cxn>
              <a:cxn ang="0">
                <a:pos x="37" y="41"/>
              </a:cxn>
              <a:cxn ang="0">
                <a:pos x="40" y="37"/>
              </a:cxn>
              <a:cxn ang="0">
                <a:pos x="41" y="33"/>
              </a:cxn>
              <a:cxn ang="0">
                <a:pos x="42" y="29"/>
              </a:cxn>
              <a:cxn ang="0">
                <a:pos x="43" y="24"/>
              </a:cxn>
              <a:cxn ang="0">
                <a:pos x="42" y="20"/>
              </a:cxn>
              <a:cxn ang="0">
                <a:pos x="41" y="15"/>
              </a:cxn>
              <a:cxn ang="0">
                <a:pos x="40" y="11"/>
              </a:cxn>
              <a:cxn ang="0">
                <a:pos x="37" y="8"/>
              </a:cxn>
              <a:cxn ang="0">
                <a:pos x="33" y="4"/>
              </a:cxn>
              <a:cxn ang="0">
                <a:pos x="30" y="3"/>
              </a:cxn>
              <a:cxn ang="0">
                <a:pos x="26" y="1"/>
              </a:cxn>
              <a:cxn ang="0">
                <a:pos x="21" y="0"/>
              </a:cxn>
            </a:cxnLst>
            <a:rect l="0" t="0" r="r" b="b"/>
            <a:pathLst>
              <a:path w="43" h="48">
                <a:moveTo>
                  <a:pt x="21" y="0"/>
                </a:moveTo>
                <a:lnTo>
                  <a:pt x="17" y="1"/>
                </a:lnTo>
                <a:lnTo>
                  <a:pt x="13" y="3"/>
                </a:lnTo>
                <a:lnTo>
                  <a:pt x="9" y="4"/>
                </a:lnTo>
                <a:lnTo>
                  <a:pt x="7" y="8"/>
                </a:lnTo>
                <a:lnTo>
                  <a:pt x="4" y="11"/>
                </a:lnTo>
                <a:lnTo>
                  <a:pt x="3" y="15"/>
                </a:lnTo>
                <a:lnTo>
                  <a:pt x="1" y="20"/>
                </a:lnTo>
                <a:lnTo>
                  <a:pt x="0" y="24"/>
                </a:lnTo>
                <a:lnTo>
                  <a:pt x="1" y="29"/>
                </a:lnTo>
                <a:lnTo>
                  <a:pt x="3" y="33"/>
                </a:lnTo>
                <a:lnTo>
                  <a:pt x="4" y="37"/>
                </a:lnTo>
                <a:lnTo>
                  <a:pt x="7" y="41"/>
                </a:lnTo>
                <a:lnTo>
                  <a:pt x="9" y="44"/>
                </a:lnTo>
                <a:lnTo>
                  <a:pt x="13" y="45"/>
                </a:lnTo>
                <a:lnTo>
                  <a:pt x="17" y="46"/>
                </a:lnTo>
                <a:lnTo>
                  <a:pt x="21" y="48"/>
                </a:lnTo>
                <a:lnTo>
                  <a:pt x="26" y="46"/>
                </a:lnTo>
                <a:lnTo>
                  <a:pt x="30" y="45"/>
                </a:lnTo>
                <a:lnTo>
                  <a:pt x="33" y="44"/>
                </a:lnTo>
                <a:lnTo>
                  <a:pt x="37" y="41"/>
                </a:lnTo>
                <a:lnTo>
                  <a:pt x="40" y="37"/>
                </a:lnTo>
                <a:lnTo>
                  <a:pt x="41" y="33"/>
                </a:lnTo>
                <a:lnTo>
                  <a:pt x="42" y="29"/>
                </a:lnTo>
                <a:lnTo>
                  <a:pt x="43" y="24"/>
                </a:lnTo>
                <a:lnTo>
                  <a:pt x="42" y="20"/>
                </a:lnTo>
                <a:lnTo>
                  <a:pt x="41" y="15"/>
                </a:lnTo>
                <a:lnTo>
                  <a:pt x="40" y="11"/>
                </a:lnTo>
                <a:lnTo>
                  <a:pt x="37" y="8"/>
                </a:lnTo>
                <a:lnTo>
                  <a:pt x="33" y="4"/>
                </a:lnTo>
                <a:lnTo>
                  <a:pt x="30" y="3"/>
                </a:lnTo>
                <a:lnTo>
                  <a:pt x="26" y="1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099" name="Freeform 227"/>
          <p:cNvSpPr>
            <a:spLocks noChangeAspect="1"/>
          </p:cNvSpPr>
          <p:nvPr/>
        </p:nvSpPr>
        <p:spPr bwMode="gray">
          <a:xfrm>
            <a:off x="1998663" y="2901950"/>
            <a:ext cx="82550" cy="87313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1"/>
              </a:cxn>
              <a:cxn ang="0">
                <a:pos x="13" y="2"/>
              </a:cxn>
              <a:cxn ang="0">
                <a:pos x="9" y="3"/>
              </a:cxn>
              <a:cxn ang="0">
                <a:pos x="6" y="7"/>
              </a:cxn>
              <a:cxn ang="0">
                <a:pos x="2" y="10"/>
              </a:cxn>
              <a:cxn ang="0">
                <a:pos x="1" y="14"/>
              </a:cxn>
              <a:cxn ang="0">
                <a:pos x="0" y="19"/>
              </a:cxn>
              <a:cxn ang="0">
                <a:pos x="0" y="23"/>
              </a:cxn>
              <a:cxn ang="0">
                <a:pos x="0" y="28"/>
              </a:cxn>
              <a:cxn ang="0">
                <a:pos x="1" y="32"/>
              </a:cxn>
              <a:cxn ang="0">
                <a:pos x="2" y="36"/>
              </a:cxn>
              <a:cxn ang="0">
                <a:pos x="6" y="40"/>
              </a:cxn>
              <a:cxn ang="0">
                <a:pos x="9" y="43"/>
              </a:cxn>
              <a:cxn ang="0">
                <a:pos x="13" y="44"/>
              </a:cxn>
              <a:cxn ang="0">
                <a:pos x="17" y="47"/>
              </a:cxn>
              <a:cxn ang="0">
                <a:pos x="22" y="47"/>
              </a:cxn>
              <a:cxn ang="0">
                <a:pos x="26" y="47"/>
              </a:cxn>
              <a:cxn ang="0">
                <a:pos x="30" y="44"/>
              </a:cxn>
              <a:cxn ang="0">
                <a:pos x="34" y="43"/>
              </a:cxn>
              <a:cxn ang="0">
                <a:pos x="38" y="40"/>
              </a:cxn>
              <a:cxn ang="0">
                <a:pos x="41" y="36"/>
              </a:cxn>
              <a:cxn ang="0">
                <a:pos x="43" y="32"/>
              </a:cxn>
              <a:cxn ang="0">
                <a:pos x="45" y="28"/>
              </a:cxn>
              <a:cxn ang="0">
                <a:pos x="45" y="23"/>
              </a:cxn>
              <a:cxn ang="0">
                <a:pos x="45" y="19"/>
              </a:cxn>
              <a:cxn ang="0">
                <a:pos x="43" y="14"/>
              </a:cxn>
              <a:cxn ang="0">
                <a:pos x="41" y="10"/>
              </a:cxn>
              <a:cxn ang="0">
                <a:pos x="38" y="7"/>
              </a:cxn>
              <a:cxn ang="0">
                <a:pos x="34" y="3"/>
              </a:cxn>
              <a:cxn ang="0">
                <a:pos x="30" y="2"/>
              </a:cxn>
              <a:cxn ang="0">
                <a:pos x="26" y="1"/>
              </a:cxn>
              <a:cxn ang="0">
                <a:pos x="22" y="0"/>
              </a:cxn>
            </a:cxnLst>
            <a:rect l="0" t="0" r="r" b="b"/>
            <a:pathLst>
              <a:path w="45" h="47">
                <a:moveTo>
                  <a:pt x="22" y="0"/>
                </a:moveTo>
                <a:lnTo>
                  <a:pt x="17" y="1"/>
                </a:lnTo>
                <a:lnTo>
                  <a:pt x="13" y="2"/>
                </a:lnTo>
                <a:lnTo>
                  <a:pt x="9" y="3"/>
                </a:lnTo>
                <a:lnTo>
                  <a:pt x="6" y="7"/>
                </a:lnTo>
                <a:lnTo>
                  <a:pt x="2" y="10"/>
                </a:lnTo>
                <a:lnTo>
                  <a:pt x="1" y="14"/>
                </a:lnTo>
                <a:lnTo>
                  <a:pt x="0" y="19"/>
                </a:lnTo>
                <a:lnTo>
                  <a:pt x="0" y="23"/>
                </a:lnTo>
                <a:lnTo>
                  <a:pt x="0" y="28"/>
                </a:lnTo>
                <a:lnTo>
                  <a:pt x="1" y="32"/>
                </a:lnTo>
                <a:lnTo>
                  <a:pt x="2" y="36"/>
                </a:lnTo>
                <a:lnTo>
                  <a:pt x="6" y="40"/>
                </a:lnTo>
                <a:lnTo>
                  <a:pt x="9" y="43"/>
                </a:lnTo>
                <a:lnTo>
                  <a:pt x="13" y="44"/>
                </a:lnTo>
                <a:lnTo>
                  <a:pt x="17" y="47"/>
                </a:lnTo>
                <a:lnTo>
                  <a:pt x="22" y="47"/>
                </a:lnTo>
                <a:lnTo>
                  <a:pt x="26" y="47"/>
                </a:lnTo>
                <a:lnTo>
                  <a:pt x="30" y="44"/>
                </a:lnTo>
                <a:lnTo>
                  <a:pt x="34" y="43"/>
                </a:lnTo>
                <a:lnTo>
                  <a:pt x="38" y="40"/>
                </a:lnTo>
                <a:lnTo>
                  <a:pt x="41" y="36"/>
                </a:lnTo>
                <a:lnTo>
                  <a:pt x="43" y="32"/>
                </a:lnTo>
                <a:lnTo>
                  <a:pt x="45" y="28"/>
                </a:lnTo>
                <a:lnTo>
                  <a:pt x="45" y="23"/>
                </a:lnTo>
                <a:lnTo>
                  <a:pt x="45" y="19"/>
                </a:lnTo>
                <a:lnTo>
                  <a:pt x="43" y="14"/>
                </a:lnTo>
                <a:lnTo>
                  <a:pt x="41" y="10"/>
                </a:lnTo>
                <a:lnTo>
                  <a:pt x="38" y="7"/>
                </a:lnTo>
                <a:lnTo>
                  <a:pt x="34" y="3"/>
                </a:lnTo>
                <a:lnTo>
                  <a:pt x="30" y="2"/>
                </a:lnTo>
                <a:lnTo>
                  <a:pt x="26" y="1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00" name="Freeform 228"/>
          <p:cNvSpPr>
            <a:spLocks noChangeAspect="1"/>
          </p:cNvSpPr>
          <p:nvPr/>
        </p:nvSpPr>
        <p:spPr bwMode="gray">
          <a:xfrm>
            <a:off x="1889125" y="3230563"/>
            <a:ext cx="76200" cy="84137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6" y="0"/>
              </a:cxn>
              <a:cxn ang="0">
                <a:pos x="12" y="3"/>
              </a:cxn>
              <a:cxn ang="0">
                <a:pos x="10" y="4"/>
              </a:cxn>
              <a:cxn ang="0">
                <a:pos x="6" y="7"/>
              </a:cxn>
              <a:cxn ang="0">
                <a:pos x="3" y="11"/>
              </a:cxn>
              <a:cxn ang="0">
                <a:pos x="2" y="15"/>
              </a:cxn>
              <a:cxn ang="0">
                <a:pos x="0" y="19"/>
              </a:cxn>
              <a:cxn ang="0">
                <a:pos x="0" y="23"/>
              </a:cxn>
              <a:cxn ang="0">
                <a:pos x="0" y="28"/>
              </a:cxn>
              <a:cxn ang="0">
                <a:pos x="2" y="32"/>
              </a:cxn>
              <a:cxn ang="0">
                <a:pos x="3" y="36"/>
              </a:cxn>
              <a:cxn ang="0">
                <a:pos x="6" y="40"/>
              </a:cxn>
              <a:cxn ang="0">
                <a:pos x="10" y="42"/>
              </a:cxn>
              <a:cxn ang="0">
                <a:pos x="12" y="44"/>
              </a:cxn>
              <a:cxn ang="0">
                <a:pos x="16" y="45"/>
              </a:cxn>
              <a:cxn ang="0">
                <a:pos x="21" y="46"/>
              </a:cxn>
              <a:cxn ang="0">
                <a:pos x="25" y="45"/>
              </a:cxn>
              <a:cxn ang="0">
                <a:pos x="29" y="44"/>
              </a:cxn>
              <a:cxn ang="0">
                <a:pos x="33" y="42"/>
              </a:cxn>
              <a:cxn ang="0">
                <a:pos x="36" y="40"/>
              </a:cxn>
              <a:cxn ang="0">
                <a:pos x="38" y="36"/>
              </a:cxn>
              <a:cxn ang="0">
                <a:pos x="41" y="32"/>
              </a:cxn>
              <a:cxn ang="0">
                <a:pos x="42" y="28"/>
              </a:cxn>
              <a:cxn ang="0">
                <a:pos x="42" y="23"/>
              </a:cxn>
              <a:cxn ang="0">
                <a:pos x="42" y="19"/>
              </a:cxn>
              <a:cxn ang="0">
                <a:pos x="41" y="15"/>
              </a:cxn>
              <a:cxn ang="0">
                <a:pos x="38" y="11"/>
              </a:cxn>
              <a:cxn ang="0">
                <a:pos x="36" y="7"/>
              </a:cxn>
              <a:cxn ang="0">
                <a:pos x="33" y="4"/>
              </a:cxn>
              <a:cxn ang="0">
                <a:pos x="29" y="3"/>
              </a:cxn>
              <a:cxn ang="0">
                <a:pos x="25" y="0"/>
              </a:cxn>
              <a:cxn ang="0">
                <a:pos x="21" y="0"/>
              </a:cxn>
            </a:cxnLst>
            <a:rect l="0" t="0" r="r" b="b"/>
            <a:pathLst>
              <a:path w="42" h="46">
                <a:moveTo>
                  <a:pt x="21" y="0"/>
                </a:moveTo>
                <a:lnTo>
                  <a:pt x="16" y="0"/>
                </a:lnTo>
                <a:lnTo>
                  <a:pt x="12" y="3"/>
                </a:lnTo>
                <a:lnTo>
                  <a:pt x="10" y="4"/>
                </a:lnTo>
                <a:lnTo>
                  <a:pt x="6" y="7"/>
                </a:lnTo>
                <a:lnTo>
                  <a:pt x="3" y="11"/>
                </a:lnTo>
                <a:lnTo>
                  <a:pt x="2" y="15"/>
                </a:lnTo>
                <a:lnTo>
                  <a:pt x="0" y="19"/>
                </a:lnTo>
                <a:lnTo>
                  <a:pt x="0" y="23"/>
                </a:lnTo>
                <a:lnTo>
                  <a:pt x="0" y="28"/>
                </a:lnTo>
                <a:lnTo>
                  <a:pt x="2" y="32"/>
                </a:lnTo>
                <a:lnTo>
                  <a:pt x="3" y="36"/>
                </a:lnTo>
                <a:lnTo>
                  <a:pt x="6" y="40"/>
                </a:lnTo>
                <a:lnTo>
                  <a:pt x="10" y="42"/>
                </a:lnTo>
                <a:lnTo>
                  <a:pt x="12" y="44"/>
                </a:lnTo>
                <a:lnTo>
                  <a:pt x="16" y="45"/>
                </a:lnTo>
                <a:lnTo>
                  <a:pt x="21" y="46"/>
                </a:lnTo>
                <a:lnTo>
                  <a:pt x="25" y="45"/>
                </a:lnTo>
                <a:lnTo>
                  <a:pt x="29" y="44"/>
                </a:lnTo>
                <a:lnTo>
                  <a:pt x="33" y="42"/>
                </a:lnTo>
                <a:lnTo>
                  <a:pt x="36" y="40"/>
                </a:lnTo>
                <a:lnTo>
                  <a:pt x="38" y="36"/>
                </a:lnTo>
                <a:lnTo>
                  <a:pt x="41" y="32"/>
                </a:lnTo>
                <a:lnTo>
                  <a:pt x="42" y="28"/>
                </a:lnTo>
                <a:lnTo>
                  <a:pt x="42" y="23"/>
                </a:lnTo>
                <a:lnTo>
                  <a:pt x="42" y="19"/>
                </a:lnTo>
                <a:lnTo>
                  <a:pt x="41" y="15"/>
                </a:lnTo>
                <a:lnTo>
                  <a:pt x="38" y="11"/>
                </a:lnTo>
                <a:lnTo>
                  <a:pt x="36" y="7"/>
                </a:lnTo>
                <a:lnTo>
                  <a:pt x="33" y="4"/>
                </a:lnTo>
                <a:lnTo>
                  <a:pt x="29" y="3"/>
                </a:lnTo>
                <a:lnTo>
                  <a:pt x="25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01" name="Freeform 229"/>
          <p:cNvSpPr>
            <a:spLocks noChangeAspect="1"/>
          </p:cNvSpPr>
          <p:nvPr/>
        </p:nvSpPr>
        <p:spPr bwMode="gray">
          <a:xfrm>
            <a:off x="6854825" y="4054475"/>
            <a:ext cx="82550" cy="84138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1"/>
              </a:cxn>
              <a:cxn ang="0">
                <a:pos x="13" y="2"/>
              </a:cxn>
              <a:cxn ang="0">
                <a:pos x="9" y="4"/>
              </a:cxn>
              <a:cxn ang="0">
                <a:pos x="7" y="6"/>
              </a:cxn>
              <a:cxn ang="0">
                <a:pos x="4" y="10"/>
              </a:cxn>
              <a:cxn ang="0">
                <a:pos x="1" y="14"/>
              </a:cxn>
              <a:cxn ang="0">
                <a:pos x="0" y="18"/>
              </a:cxn>
              <a:cxn ang="0">
                <a:pos x="0" y="22"/>
              </a:cxn>
              <a:cxn ang="0">
                <a:pos x="0" y="26"/>
              </a:cxn>
              <a:cxn ang="0">
                <a:pos x="1" y="31"/>
              </a:cxn>
              <a:cxn ang="0">
                <a:pos x="4" y="34"/>
              </a:cxn>
              <a:cxn ang="0">
                <a:pos x="7" y="38"/>
              </a:cxn>
              <a:cxn ang="0">
                <a:pos x="9" y="40"/>
              </a:cxn>
              <a:cxn ang="0">
                <a:pos x="13" y="42"/>
              </a:cxn>
              <a:cxn ang="0">
                <a:pos x="17" y="43"/>
              </a:cxn>
              <a:cxn ang="0">
                <a:pos x="22" y="44"/>
              </a:cxn>
              <a:cxn ang="0">
                <a:pos x="26" y="43"/>
              </a:cxn>
              <a:cxn ang="0">
                <a:pos x="30" y="42"/>
              </a:cxn>
              <a:cxn ang="0">
                <a:pos x="34" y="40"/>
              </a:cxn>
              <a:cxn ang="0">
                <a:pos x="38" y="38"/>
              </a:cxn>
              <a:cxn ang="0">
                <a:pos x="41" y="34"/>
              </a:cxn>
              <a:cxn ang="0">
                <a:pos x="42" y="31"/>
              </a:cxn>
              <a:cxn ang="0">
                <a:pos x="43" y="26"/>
              </a:cxn>
              <a:cxn ang="0">
                <a:pos x="45" y="22"/>
              </a:cxn>
              <a:cxn ang="0">
                <a:pos x="43" y="18"/>
              </a:cxn>
              <a:cxn ang="0">
                <a:pos x="42" y="14"/>
              </a:cxn>
              <a:cxn ang="0">
                <a:pos x="41" y="10"/>
              </a:cxn>
              <a:cxn ang="0">
                <a:pos x="38" y="6"/>
              </a:cxn>
              <a:cxn ang="0">
                <a:pos x="34" y="4"/>
              </a:cxn>
              <a:cxn ang="0">
                <a:pos x="30" y="2"/>
              </a:cxn>
              <a:cxn ang="0">
                <a:pos x="26" y="1"/>
              </a:cxn>
              <a:cxn ang="0">
                <a:pos x="22" y="0"/>
              </a:cxn>
            </a:cxnLst>
            <a:rect l="0" t="0" r="r" b="b"/>
            <a:pathLst>
              <a:path w="45" h="44">
                <a:moveTo>
                  <a:pt x="22" y="0"/>
                </a:moveTo>
                <a:lnTo>
                  <a:pt x="17" y="1"/>
                </a:lnTo>
                <a:lnTo>
                  <a:pt x="13" y="2"/>
                </a:lnTo>
                <a:lnTo>
                  <a:pt x="9" y="4"/>
                </a:lnTo>
                <a:lnTo>
                  <a:pt x="7" y="6"/>
                </a:lnTo>
                <a:lnTo>
                  <a:pt x="4" y="10"/>
                </a:lnTo>
                <a:lnTo>
                  <a:pt x="1" y="14"/>
                </a:lnTo>
                <a:lnTo>
                  <a:pt x="0" y="18"/>
                </a:lnTo>
                <a:lnTo>
                  <a:pt x="0" y="22"/>
                </a:lnTo>
                <a:lnTo>
                  <a:pt x="0" y="26"/>
                </a:lnTo>
                <a:lnTo>
                  <a:pt x="1" y="31"/>
                </a:lnTo>
                <a:lnTo>
                  <a:pt x="4" y="34"/>
                </a:lnTo>
                <a:lnTo>
                  <a:pt x="7" y="38"/>
                </a:lnTo>
                <a:lnTo>
                  <a:pt x="9" y="40"/>
                </a:lnTo>
                <a:lnTo>
                  <a:pt x="13" y="42"/>
                </a:lnTo>
                <a:lnTo>
                  <a:pt x="17" y="43"/>
                </a:lnTo>
                <a:lnTo>
                  <a:pt x="22" y="44"/>
                </a:lnTo>
                <a:lnTo>
                  <a:pt x="26" y="43"/>
                </a:lnTo>
                <a:lnTo>
                  <a:pt x="30" y="42"/>
                </a:lnTo>
                <a:lnTo>
                  <a:pt x="34" y="40"/>
                </a:lnTo>
                <a:lnTo>
                  <a:pt x="38" y="38"/>
                </a:lnTo>
                <a:lnTo>
                  <a:pt x="41" y="34"/>
                </a:lnTo>
                <a:lnTo>
                  <a:pt x="42" y="31"/>
                </a:lnTo>
                <a:lnTo>
                  <a:pt x="43" y="26"/>
                </a:lnTo>
                <a:lnTo>
                  <a:pt x="45" y="22"/>
                </a:lnTo>
                <a:lnTo>
                  <a:pt x="43" y="18"/>
                </a:lnTo>
                <a:lnTo>
                  <a:pt x="42" y="14"/>
                </a:lnTo>
                <a:lnTo>
                  <a:pt x="41" y="10"/>
                </a:lnTo>
                <a:lnTo>
                  <a:pt x="38" y="6"/>
                </a:lnTo>
                <a:lnTo>
                  <a:pt x="34" y="4"/>
                </a:lnTo>
                <a:lnTo>
                  <a:pt x="30" y="2"/>
                </a:lnTo>
                <a:lnTo>
                  <a:pt x="26" y="1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02" name="Freeform 230"/>
          <p:cNvSpPr>
            <a:spLocks noChangeAspect="1"/>
          </p:cNvSpPr>
          <p:nvPr/>
        </p:nvSpPr>
        <p:spPr bwMode="gray">
          <a:xfrm>
            <a:off x="8051800" y="4978400"/>
            <a:ext cx="79375" cy="87313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0"/>
              </a:cxn>
              <a:cxn ang="0">
                <a:pos x="13" y="1"/>
              </a:cxn>
              <a:cxn ang="0">
                <a:pos x="9" y="3"/>
              </a:cxn>
              <a:cxn ang="0">
                <a:pos x="6" y="7"/>
              </a:cxn>
              <a:cxn ang="0">
                <a:pos x="4" y="9"/>
              </a:cxn>
              <a:cxn ang="0">
                <a:pos x="1" y="13"/>
              </a:cxn>
              <a:cxn ang="0">
                <a:pos x="0" y="17"/>
              </a:cxn>
              <a:cxn ang="0">
                <a:pos x="0" y="23"/>
              </a:cxn>
              <a:cxn ang="0">
                <a:pos x="0" y="28"/>
              </a:cxn>
              <a:cxn ang="0">
                <a:pos x="1" y="32"/>
              </a:cxn>
              <a:cxn ang="0">
                <a:pos x="4" y="36"/>
              </a:cxn>
              <a:cxn ang="0">
                <a:pos x="6" y="40"/>
              </a:cxn>
              <a:cxn ang="0">
                <a:pos x="9" y="42"/>
              </a:cxn>
              <a:cxn ang="0">
                <a:pos x="13" y="44"/>
              </a:cxn>
              <a:cxn ang="0">
                <a:pos x="17" y="45"/>
              </a:cxn>
              <a:cxn ang="0">
                <a:pos x="22" y="46"/>
              </a:cxn>
              <a:cxn ang="0">
                <a:pos x="26" y="45"/>
              </a:cxn>
              <a:cxn ang="0">
                <a:pos x="30" y="44"/>
              </a:cxn>
              <a:cxn ang="0">
                <a:pos x="34" y="42"/>
              </a:cxn>
              <a:cxn ang="0">
                <a:pos x="37" y="40"/>
              </a:cxn>
              <a:cxn ang="0">
                <a:pos x="39" y="36"/>
              </a:cxn>
              <a:cxn ang="0">
                <a:pos x="42" y="32"/>
              </a:cxn>
              <a:cxn ang="0">
                <a:pos x="43" y="28"/>
              </a:cxn>
              <a:cxn ang="0">
                <a:pos x="43" y="23"/>
              </a:cxn>
              <a:cxn ang="0">
                <a:pos x="43" y="17"/>
              </a:cxn>
              <a:cxn ang="0">
                <a:pos x="42" y="13"/>
              </a:cxn>
              <a:cxn ang="0">
                <a:pos x="39" y="9"/>
              </a:cxn>
              <a:cxn ang="0">
                <a:pos x="37" y="7"/>
              </a:cxn>
              <a:cxn ang="0">
                <a:pos x="34" y="3"/>
              </a:cxn>
              <a:cxn ang="0">
                <a:pos x="30" y="1"/>
              </a:cxn>
              <a:cxn ang="0">
                <a:pos x="26" y="0"/>
              </a:cxn>
              <a:cxn ang="0">
                <a:pos x="22" y="0"/>
              </a:cxn>
            </a:cxnLst>
            <a:rect l="0" t="0" r="r" b="b"/>
            <a:pathLst>
              <a:path w="43" h="46">
                <a:moveTo>
                  <a:pt x="22" y="0"/>
                </a:moveTo>
                <a:lnTo>
                  <a:pt x="17" y="0"/>
                </a:lnTo>
                <a:lnTo>
                  <a:pt x="13" y="1"/>
                </a:lnTo>
                <a:lnTo>
                  <a:pt x="9" y="3"/>
                </a:lnTo>
                <a:lnTo>
                  <a:pt x="6" y="7"/>
                </a:lnTo>
                <a:lnTo>
                  <a:pt x="4" y="9"/>
                </a:lnTo>
                <a:lnTo>
                  <a:pt x="1" y="13"/>
                </a:lnTo>
                <a:lnTo>
                  <a:pt x="0" y="17"/>
                </a:lnTo>
                <a:lnTo>
                  <a:pt x="0" y="23"/>
                </a:lnTo>
                <a:lnTo>
                  <a:pt x="0" y="28"/>
                </a:lnTo>
                <a:lnTo>
                  <a:pt x="1" y="32"/>
                </a:lnTo>
                <a:lnTo>
                  <a:pt x="4" y="36"/>
                </a:lnTo>
                <a:lnTo>
                  <a:pt x="6" y="40"/>
                </a:lnTo>
                <a:lnTo>
                  <a:pt x="9" y="42"/>
                </a:lnTo>
                <a:lnTo>
                  <a:pt x="13" y="44"/>
                </a:lnTo>
                <a:lnTo>
                  <a:pt x="17" y="45"/>
                </a:lnTo>
                <a:lnTo>
                  <a:pt x="22" y="46"/>
                </a:lnTo>
                <a:lnTo>
                  <a:pt x="26" y="45"/>
                </a:lnTo>
                <a:lnTo>
                  <a:pt x="30" y="44"/>
                </a:lnTo>
                <a:lnTo>
                  <a:pt x="34" y="42"/>
                </a:lnTo>
                <a:lnTo>
                  <a:pt x="37" y="40"/>
                </a:lnTo>
                <a:lnTo>
                  <a:pt x="39" y="36"/>
                </a:lnTo>
                <a:lnTo>
                  <a:pt x="42" y="32"/>
                </a:lnTo>
                <a:lnTo>
                  <a:pt x="43" y="28"/>
                </a:lnTo>
                <a:lnTo>
                  <a:pt x="43" y="23"/>
                </a:lnTo>
                <a:lnTo>
                  <a:pt x="43" y="17"/>
                </a:lnTo>
                <a:lnTo>
                  <a:pt x="42" y="13"/>
                </a:lnTo>
                <a:lnTo>
                  <a:pt x="39" y="9"/>
                </a:lnTo>
                <a:lnTo>
                  <a:pt x="37" y="7"/>
                </a:lnTo>
                <a:lnTo>
                  <a:pt x="34" y="3"/>
                </a:lnTo>
                <a:lnTo>
                  <a:pt x="30" y="1"/>
                </a:lnTo>
                <a:lnTo>
                  <a:pt x="26" y="0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03" name="Freeform 231"/>
          <p:cNvSpPr>
            <a:spLocks noChangeAspect="1"/>
          </p:cNvSpPr>
          <p:nvPr/>
        </p:nvSpPr>
        <p:spPr bwMode="gray">
          <a:xfrm>
            <a:off x="3167063" y="4684713"/>
            <a:ext cx="80962" cy="85725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5" y="6"/>
              </a:cxn>
              <a:cxn ang="0">
                <a:pos x="3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3" y="35"/>
              </a:cxn>
              <a:cxn ang="0">
                <a:pos x="5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1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1" y="0"/>
              </a:cxn>
            </a:cxnLst>
            <a:rect l="0" t="0" r="r" b="b"/>
            <a:pathLst>
              <a:path w="43" h="46">
                <a:moveTo>
                  <a:pt x="21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5" y="6"/>
                </a:lnTo>
                <a:lnTo>
                  <a:pt x="3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3" y="35"/>
                </a:lnTo>
                <a:lnTo>
                  <a:pt x="5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1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04104" name="Freeform 232"/>
          <p:cNvSpPr>
            <a:spLocks noChangeAspect="1"/>
          </p:cNvSpPr>
          <p:nvPr/>
        </p:nvSpPr>
        <p:spPr bwMode="gray">
          <a:xfrm>
            <a:off x="2840038" y="5062538"/>
            <a:ext cx="80962" cy="84137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5" y="6"/>
              </a:cxn>
              <a:cxn ang="0">
                <a:pos x="3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3" y="35"/>
              </a:cxn>
              <a:cxn ang="0">
                <a:pos x="5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1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1" y="0"/>
              </a:cxn>
            </a:cxnLst>
            <a:rect l="0" t="0" r="r" b="b"/>
            <a:pathLst>
              <a:path w="43" h="46">
                <a:moveTo>
                  <a:pt x="21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5" y="6"/>
                </a:lnTo>
                <a:lnTo>
                  <a:pt x="3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3" y="35"/>
                </a:lnTo>
                <a:lnTo>
                  <a:pt x="5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1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04105" name="Freeform 233"/>
          <p:cNvSpPr>
            <a:spLocks noChangeAspect="1"/>
          </p:cNvSpPr>
          <p:nvPr/>
        </p:nvSpPr>
        <p:spPr bwMode="gray">
          <a:xfrm>
            <a:off x="4146550" y="2957513"/>
            <a:ext cx="79375" cy="87312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6" y="6"/>
              </a:cxn>
              <a:cxn ang="0">
                <a:pos x="4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4" y="35"/>
              </a:cxn>
              <a:cxn ang="0">
                <a:pos x="6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2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2" y="0"/>
              </a:cxn>
            </a:cxnLst>
            <a:rect l="0" t="0" r="r" b="b"/>
            <a:pathLst>
              <a:path w="43" h="46">
                <a:moveTo>
                  <a:pt x="22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6" y="6"/>
                </a:lnTo>
                <a:lnTo>
                  <a:pt x="4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4" y="35"/>
                </a:lnTo>
                <a:lnTo>
                  <a:pt x="6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2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06" name="Freeform 234"/>
          <p:cNvSpPr>
            <a:spLocks noChangeAspect="1"/>
          </p:cNvSpPr>
          <p:nvPr/>
        </p:nvSpPr>
        <p:spPr bwMode="gray">
          <a:xfrm>
            <a:off x="4313238" y="2711450"/>
            <a:ext cx="79375" cy="84138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6" y="6"/>
              </a:cxn>
              <a:cxn ang="0">
                <a:pos x="4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4" y="35"/>
              </a:cxn>
              <a:cxn ang="0">
                <a:pos x="6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2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2" y="0"/>
              </a:cxn>
            </a:cxnLst>
            <a:rect l="0" t="0" r="r" b="b"/>
            <a:pathLst>
              <a:path w="43" h="46">
                <a:moveTo>
                  <a:pt x="22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6" y="6"/>
                </a:lnTo>
                <a:lnTo>
                  <a:pt x="4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4" y="35"/>
                </a:lnTo>
                <a:lnTo>
                  <a:pt x="6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2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07" name="Freeform 235"/>
          <p:cNvSpPr>
            <a:spLocks noChangeAspect="1"/>
          </p:cNvSpPr>
          <p:nvPr/>
        </p:nvSpPr>
        <p:spPr bwMode="gray">
          <a:xfrm>
            <a:off x="4438650" y="2776538"/>
            <a:ext cx="79375" cy="85725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6" y="6"/>
              </a:cxn>
              <a:cxn ang="0">
                <a:pos x="4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4" y="35"/>
              </a:cxn>
              <a:cxn ang="0">
                <a:pos x="6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2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2" y="0"/>
              </a:cxn>
            </a:cxnLst>
            <a:rect l="0" t="0" r="r" b="b"/>
            <a:pathLst>
              <a:path w="43" h="46">
                <a:moveTo>
                  <a:pt x="22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6" y="6"/>
                </a:lnTo>
                <a:lnTo>
                  <a:pt x="4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4" y="35"/>
                </a:lnTo>
                <a:lnTo>
                  <a:pt x="6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2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08" name="Freeform 236"/>
          <p:cNvSpPr>
            <a:spLocks noChangeAspect="1"/>
          </p:cNvSpPr>
          <p:nvPr/>
        </p:nvSpPr>
        <p:spPr bwMode="gray">
          <a:xfrm>
            <a:off x="2503488" y="2684463"/>
            <a:ext cx="77787" cy="87312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6" y="6"/>
              </a:cxn>
              <a:cxn ang="0">
                <a:pos x="4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4" y="35"/>
              </a:cxn>
              <a:cxn ang="0">
                <a:pos x="6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2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2" y="0"/>
              </a:cxn>
            </a:cxnLst>
            <a:rect l="0" t="0" r="r" b="b"/>
            <a:pathLst>
              <a:path w="43" h="46">
                <a:moveTo>
                  <a:pt x="22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6" y="6"/>
                </a:lnTo>
                <a:lnTo>
                  <a:pt x="4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4" y="35"/>
                </a:lnTo>
                <a:lnTo>
                  <a:pt x="6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2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09" name="Freeform 237"/>
          <p:cNvSpPr>
            <a:spLocks noChangeAspect="1"/>
          </p:cNvSpPr>
          <p:nvPr/>
        </p:nvSpPr>
        <p:spPr bwMode="gray">
          <a:xfrm>
            <a:off x="1203325" y="2825750"/>
            <a:ext cx="82550" cy="87313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19" y="0"/>
              </a:cxn>
              <a:cxn ang="0">
                <a:pos x="15" y="1"/>
              </a:cxn>
              <a:cxn ang="0">
                <a:pos x="11" y="4"/>
              </a:cxn>
              <a:cxn ang="0">
                <a:pos x="7" y="6"/>
              </a:cxn>
              <a:cxn ang="0">
                <a:pos x="4" y="9"/>
              </a:cxn>
              <a:cxn ang="0">
                <a:pos x="3" y="13"/>
              </a:cxn>
              <a:cxn ang="0">
                <a:pos x="2" y="18"/>
              </a:cxn>
              <a:cxn ang="0">
                <a:pos x="0" y="22"/>
              </a:cxn>
              <a:cxn ang="0">
                <a:pos x="2" y="27"/>
              </a:cxn>
              <a:cxn ang="0">
                <a:pos x="3" y="31"/>
              </a:cxn>
              <a:cxn ang="0">
                <a:pos x="4" y="35"/>
              </a:cxn>
              <a:cxn ang="0">
                <a:pos x="7" y="39"/>
              </a:cxn>
              <a:cxn ang="0">
                <a:pos x="11" y="42"/>
              </a:cxn>
              <a:cxn ang="0">
                <a:pos x="15" y="45"/>
              </a:cxn>
              <a:cxn ang="0">
                <a:pos x="19" y="46"/>
              </a:cxn>
              <a:cxn ang="0">
                <a:pos x="23" y="46"/>
              </a:cxn>
              <a:cxn ang="0">
                <a:pos x="27" y="46"/>
              </a:cxn>
              <a:cxn ang="0">
                <a:pos x="32" y="45"/>
              </a:cxn>
              <a:cxn ang="0">
                <a:pos x="35" y="42"/>
              </a:cxn>
              <a:cxn ang="0">
                <a:pos x="39" y="39"/>
              </a:cxn>
              <a:cxn ang="0">
                <a:pos x="41" y="35"/>
              </a:cxn>
              <a:cxn ang="0">
                <a:pos x="42" y="31"/>
              </a:cxn>
              <a:cxn ang="0">
                <a:pos x="44" y="27"/>
              </a:cxn>
              <a:cxn ang="0">
                <a:pos x="45" y="22"/>
              </a:cxn>
              <a:cxn ang="0">
                <a:pos x="44" y="18"/>
              </a:cxn>
              <a:cxn ang="0">
                <a:pos x="42" y="13"/>
              </a:cxn>
              <a:cxn ang="0">
                <a:pos x="41" y="9"/>
              </a:cxn>
              <a:cxn ang="0">
                <a:pos x="39" y="6"/>
              </a:cxn>
              <a:cxn ang="0">
                <a:pos x="35" y="4"/>
              </a:cxn>
              <a:cxn ang="0">
                <a:pos x="32" y="1"/>
              </a:cxn>
              <a:cxn ang="0">
                <a:pos x="27" y="0"/>
              </a:cxn>
              <a:cxn ang="0">
                <a:pos x="23" y="0"/>
              </a:cxn>
            </a:cxnLst>
            <a:rect l="0" t="0" r="r" b="b"/>
            <a:pathLst>
              <a:path w="45" h="46">
                <a:moveTo>
                  <a:pt x="23" y="0"/>
                </a:moveTo>
                <a:lnTo>
                  <a:pt x="19" y="0"/>
                </a:lnTo>
                <a:lnTo>
                  <a:pt x="15" y="1"/>
                </a:lnTo>
                <a:lnTo>
                  <a:pt x="11" y="4"/>
                </a:lnTo>
                <a:lnTo>
                  <a:pt x="7" y="6"/>
                </a:lnTo>
                <a:lnTo>
                  <a:pt x="4" y="9"/>
                </a:lnTo>
                <a:lnTo>
                  <a:pt x="3" y="13"/>
                </a:lnTo>
                <a:lnTo>
                  <a:pt x="2" y="18"/>
                </a:lnTo>
                <a:lnTo>
                  <a:pt x="0" y="22"/>
                </a:lnTo>
                <a:lnTo>
                  <a:pt x="2" y="27"/>
                </a:lnTo>
                <a:lnTo>
                  <a:pt x="3" y="31"/>
                </a:lnTo>
                <a:lnTo>
                  <a:pt x="4" y="35"/>
                </a:lnTo>
                <a:lnTo>
                  <a:pt x="7" y="39"/>
                </a:lnTo>
                <a:lnTo>
                  <a:pt x="11" y="42"/>
                </a:lnTo>
                <a:lnTo>
                  <a:pt x="15" y="45"/>
                </a:lnTo>
                <a:lnTo>
                  <a:pt x="19" y="46"/>
                </a:lnTo>
                <a:lnTo>
                  <a:pt x="23" y="46"/>
                </a:lnTo>
                <a:lnTo>
                  <a:pt x="27" y="46"/>
                </a:lnTo>
                <a:lnTo>
                  <a:pt x="32" y="45"/>
                </a:lnTo>
                <a:lnTo>
                  <a:pt x="35" y="42"/>
                </a:lnTo>
                <a:lnTo>
                  <a:pt x="39" y="39"/>
                </a:lnTo>
                <a:lnTo>
                  <a:pt x="41" y="35"/>
                </a:lnTo>
                <a:lnTo>
                  <a:pt x="42" y="31"/>
                </a:lnTo>
                <a:lnTo>
                  <a:pt x="44" y="27"/>
                </a:lnTo>
                <a:lnTo>
                  <a:pt x="45" y="22"/>
                </a:lnTo>
                <a:lnTo>
                  <a:pt x="44" y="18"/>
                </a:lnTo>
                <a:lnTo>
                  <a:pt x="42" y="13"/>
                </a:lnTo>
                <a:lnTo>
                  <a:pt x="41" y="9"/>
                </a:lnTo>
                <a:lnTo>
                  <a:pt x="39" y="6"/>
                </a:lnTo>
                <a:lnTo>
                  <a:pt x="35" y="4"/>
                </a:lnTo>
                <a:lnTo>
                  <a:pt x="32" y="1"/>
                </a:lnTo>
                <a:lnTo>
                  <a:pt x="27" y="0"/>
                </a:lnTo>
                <a:lnTo>
                  <a:pt x="23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10" name="Freeform 238"/>
          <p:cNvSpPr>
            <a:spLocks noChangeAspect="1"/>
          </p:cNvSpPr>
          <p:nvPr/>
        </p:nvSpPr>
        <p:spPr bwMode="gray">
          <a:xfrm>
            <a:off x="1203325" y="2930525"/>
            <a:ext cx="82550" cy="84138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19" y="0"/>
              </a:cxn>
              <a:cxn ang="0">
                <a:pos x="15" y="1"/>
              </a:cxn>
              <a:cxn ang="0">
                <a:pos x="11" y="4"/>
              </a:cxn>
              <a:cxn ang="0">
                <a:pos x="7" y="6"/>
              </a:cxn>
              <a:cxn ang="0">
                <a:pos x="4" y="9"/>
              </a:cxn>
              <a:cxn ang="0">
                <a:pos x="3" y="13"/>
              </a:cxn>
              <a:cxn ang="0">
                <a:pos x="2" y="18"/>
              </a:cxn>
              <a:cxn ang="0">
                <a:pos x="0" y="22"/>
              </a:cxn>
              <a:cxn ang="0">
                <a:pos x="2" y="27"/>
              </a:cxn>
              <a:cxn ang="0">
                <a:pos x="3" y="31"/>
              </a:cxn>
              <a:cxn ang="0">
                <a:pos x="4" y="35"/>
              </a:cxn>
              <a:cxn ang="0">
                <a:pos x="7" y="39"/>
              </a:cxn>
              <a:cxn ang="0">
                <a:pos x="11" y="42"/>
              </a:cxn>
              <a:cxn ang="0">
                <a:pos x="15" y="45"/>
              </a:cxn>
              <a:cxn ang="0">
                <a:pos x="19" y="46"/>
              </a:cxn>
              <a:cxn ang="0">
                <a:pos x="23" y="46"/>
              </a:cxn>
              <a:cxn ang="0">
                <a:pos x="27" y="46"/>
              </a:cxn>
              <a:cxn ang="0">
                <a:pos x="32" y="45"/>
              </a:cxn>
              <a:cxn ang="0">
                <a:pos x="35" y="42"/>
              </a:cxn>
              <a:cxn ang="0">
                <a:pos x="39" y="39"/>
              </a:cxn>
              <a:cxn ang="0">
                <a:pos x="41" y="35"/>
              </a:cxn>
              <a:cxn ang="0">
                <a:pos x="42" y="31"/>
              </a:cxn>
              <a:cxn ang="0">
                <a:pos x="44" y="27"/>
              </a:cxn>
              <a:cxn ang="0">
                <a:pos x="45" y="22"/>
              </a:cxn>
              <a:cxn ang="0">
                <a:pos x="44" y="18"/>
              </a:cxn>
              <a:cxn ang="0">
                <a:pos x="42" y="13"/>
              </a:cxn>
              <a:cxn ang="0">
                <a:pos x="41" y="9"/>
              </a:cxn>
              <a:cxn ang="0">
                <a:pos x="39" y="6"/>
              </a:cxn>
              <a:cxn ang="0">
                <a:pos x="35" y="4"/>
              </a:cxn>
              <a:cxn ang="0">
                <a:pos x="32" y="1"/>
              </a:cxn>
              <a:cxn ang="0">
                <a:pos x="27" y="0"/>
              </a:cxn>
              <a:cxn ang="0">
                <a:pos x="23" y="0"/>
              </a:cxn>
            </a:cxnLst>
            <a:rect l="0" t="0" r="r" b="b"/>
            <a:pathLst>
              <a:path w="45" h="46">
                <a:moveTo>
                  <a:pt x="23" y="0"/>
                </a:moveTo>
                <a:lnTo>
                  <a:pt x="19" y="0"/>
                </a:lnTo>
                <a:lnTo>
                  <a:pt x="15" y="1"/>
                </a:lnTo>
                <a:lnTo>
                  <a:pt x="11" y="4"/>
                </a:lnTo>
                <a:lnTo>
                  <a:pt x="7" y="6"/>
                </a:lnTo>
                <a:lnTo>
                  <a:pt x="4" y="9"/>
                </a:lnTo>
                <a:lnTo>
                  <a:pt x="3" y="13"/>
                </a:lnTo>
                <a:lnTo>
                  <a:pt x="2" y="18"/>
                </a:lnTo>
                <a:lnTo>
                  <a:pt x="0" y="22"/>
                </a:lnTo>
                <a:lnTo>
                  <a:pt x="2" y="27"/>
                </a:lnTo>
                <a:lnTo>
                  <a:pt x="3" y="31"/>
                </a:lnTo>
                <a:lnTo>
                  <a:pt x="4" y="35"/>
                </a:lnTo>
                <a:lnTo>
                  <a:pt x="7" y="39"/>
                </a:lnTo>
                <a:lnTo>
                  <a:pt x="11" y="42"/>
                </a:lnTo>
                <a:lnTo>
                  <a:pt x="15" y="45"/>
                </a:lnTo>
                <a:lnTo>
                  <a:pt x="19" y="46"/>
                </a:lnTo>
                <a:lnTo>
                  <a:pt x="23" y="46"/>
                </a:lnTo>
                <a:lnTo>
                  <a:pt x="27" y="46"/>
                </a:lnTo>
                <a:lnTo>
                  <a:pt x="32" y="45"/>
                </a:lnTo>
                <a:lnTo>
                  <a:pt x="35" y="42"/>
                </a:lnTo>
                <a:lnTo>
                  <a:pt x="39" y="39"/>
                </a:lnTo>
                <a:lnTo>
                  <a:pt x="41" y="35"/>
                </a:lnTo>
                <a:lnTo>
                  <a:pt x="42" y="31"/>
                </a:lnTo>
                <a:lnTo>
                  <a:pt x="44" y="27"/>
                </a:lnTo>
                <a:lnTo>
                  <a:pt x="45" y="22"/>
                </a:lnTo>
                <a:lnTo>
                  <a:pt x="44" y="18"/>
                </a:lnTo>
                <a:lnTo>
                  <a:pt x="42" y="13"/>
                </a:lnTo>
                <a:lnTo>
                  <a:pt x="41" y="9"/>
                </a:lnTo>
                <a:lnTo>
                  <a:pt x="39" y="6"/>
                </a:lnTo>
                <a:lnTo>
                  <a:pt x="35" y="4"/>
                </a:lnTo>
                <a:lnTo>
                  <a:pt x="32" y="1"/>
                </a:lnTo>
                <a:lnTo>
                  <a:pt x="27" y="0"/>
                </a:lnTo>
                <a:lnTo>
                  <a:pt x="23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11" name="Freeform 239"/>
          <p:cNvSpPr>
            <a:spLocks noChangeAspect="1"/>
          </p:cNvSpPr>
          <p:nvPr/>
        </p:nvSpPr>
        <p:spPr bwMode="gray">
          <a:xfrm>
            <a:off x="1319213" y="3108325"/>
            <a:ext cx="82550" cy="87313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19" y="0"/>
              </a:cxn>
              <a:cxn ang="0">
                <a:pos x="15" y="1"/>
              </a:cxn>
              <a:cxn ang="0">
                <a:pos x="11" y="4"/>
              </a:cxn>
              <a:cxn ang="0">
                <a:pos x="7" y="6"/>
              </a:cxn>
              <a:cxn ang="0">
                <a:pos x="4" y="9"/>
              </a:cxn>
              <a:cxn ang="0">
                <a:pos x="3" y="13"/>
              </a:cxn>
              <a:cxn ang="0">
                <a:pos x="2" y="18"/>
              </a:cxn>
              <a:cxn ang="0">
                <a:pos x="0" y="22"/>
              </a:cxn>
              <a:cxn ang="0">
                <a:pos x="2" y="27"/>
              </a:cxn>
              <a:cxn ang="0">
                <a:pos x="3" y="31"/>
              </a:cxn>
              <a:cxn ang="0">
                <a:pos x="4" y="35"/>
              </a:cxn>
              <a:cxn ang="0">
                <a:pos x="7" y="39"/>
              </a:cxn>
              <a:cxn ang="0">
                <a:pos x="11" y="42"/>
              </a:cxn>
              <a:cxn ang="0">
                <a:pos x="15" y="45"/>
              </a:cxn>
              <a:cxn ang="0">
                <a:pos x="19" y="46"/>
              </a:cxn>
              <a:cxn ang="0">
                <a:pos x="23" y="46"/>
              </a:cxn>
              <a:cxn ang="0">
                <a:pos x="27" y="46"/>
              </a:cxn>
              <a:cxn ang="0">
                <a:pos x="32" y="45"/>
              </a:cxn>
              <a:cxn ang="0">
                <a:pos x="35" y="42"/>
              </a:cxn>
              <a:cxn ang="0">
                <a:pos x="39" y="39"/>
              </a:cxn>
              <a:cxn ang="0">
                <a:pos x="41" y="35"/>
              </a:cxn>
              <a:cxn ang="0">
                <a:pos x="42" y="31"/>
              </a:cxn>
              <a:cxn ang="0">
                <a:pos x="44" y="27"/>
              </a:cxn>
              <a:cxn ang="0">
                <a:pos x="45" y="22"/>
              </a:cxn>
              <a:cxn ang="0">
                <a:pos x="44" y="18"/>
              </a:cxn>
              <a:cxn ang="0">
                <a:pos x="42" y="13"/>
              </a:cxn>
              <a:cxn ang="0">
                <a:pos x="41" y="9"/>
              </a:cxn>
              <a:cxn ang="0">
                <a:pos x="39" y="6"/>
              </a:cxn>
              <a:cxn ang="0">
                <a:pos x="35" y="4"/>
              </a:cxn>
              <a:cxn ang="0">
                <a:pos x="32" y="1"/>
              </a:cxn>
              <a:cxn ang="0">
                <a:pos x="27" y="0"/>
              </a:cxn>
              <a:cxn ang="0">
                <a:pos x="23" y="0"/>
              </a:cxn>
            </a:cxnLst>
            <a:rect l="0" t="0" r="r" b="b"/>
            <a:pathLst>
              <a:path w="45" h="46">
                <a:moveTo>
                  <a:pt x="23" y="0"/>
                </a:moveTo>
                <a:lnTo>
                  <a:pt x="19" y="0"/>
                </a:lnTo>
                <a:lnTo>
                  <a:pt x="15" y="1"/>
                </a:lnTo>
                <a:lnTo>
                  <a:pt x="11" y="4"/>
                </a:lnTo>
                <a:lnTo>
                  <a:pt x="7" y="6"/>
                </a:lnTo>
                <a:lnTo>
                  <a:pt x="4" y="9"/>
                </a:lnTo>
                <a:lnTo>
                  <a:pt x="3" y="13"/>
                </a:lnTo>
                <a:lnTo>
                  <a:pt x="2" y="18"/>
                </a:lnTo>
                <a:lnTo>
                  <a:pt x="0" y="22"/>
                </a:lnTo>
                <a:lnTo>
                  <a:pt x="2" y="27"/>
                </a:lnTo>
                <a:lnTo>
                  <a:pt x="3" y="31"/>
                </a:lnTo>
                <a:lnTo>
                  <a:pt x="4" y="35"/>
                </a:lnTo>
                <a:lnTo>
                  <a:pt x="7" y="39"/>
                </a:lnTo>
                <a:lnTo>
                  <a:pt x="11" y="42"/>
                </a:lnTo>
                <a:lnTo>
                  <a:pt x="15" y="45"/>
                </a:lnTo>
                <a:lnTo>
                  <a:pt x="19" y="46"/>
                </a:lnTo>
                <a:lnTo>
                  <a:pt x="23" y="46"/>
                </a:lnTo>
                <a:lnTo>
                  <a:pt x="27" y="46"/>
                </a:lnTo>
                <a:lnTo>
                  <a:pt x="32" y="45"/>
                </a:lnTo>
                <a:lnTo>
                  <a:pt x="35" y="42"/>
                </a:lnTo>
                <a:lnTo>
                  <a:pt x="39" y="39"/>
                </a:lnTo>
                <a:lnTo>
                  <a:pt x="41" y="35"/>
                </a:lnTo>
                <a:lnTo>
                  <a:pt x="42" y="31"/>
                </a:lnTo>
                <a:lnTo>
                  <a:pt x="44" y="27"/>
                </a:lnTo>
                <a:lnTo>
                  <a:pt x="45" y="22"/>
                </a:lnTo>
                <a:lnTo>
                  <a:pt x="44" y="18"/>
                </a:lnTo>
                <a:lnTo>
                  <a:pt x="42" y="13"/>
                </a:lnTo>
                <a:lnTo>
                  <a:pt x="41" y="9"/>
                </a:lnTo>
                <a:lnTo>
                  <a:pt x="39" y="6"/>
                </a:lnTo>
                <a:lnTo>
                  <a:pt x="35" y="4"/>
                </a:lnTo>
                <a:lnTo>
                  <a:pt x="32" y="1"/>
                </a:lnTo>
                <a:lnTo>
                  <a:pt x="27" y="0"/>
                </a:lnTo>
                <a:lnTo>
                  <a:pt x="23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12" name="Freeform 240"/>
          <p:cNvSpPr>
            <a:spLocks noChangeAspect="1"/>
          </p:cNvSpPr>
          <p:nvPr/>
        </p:nvSpPr>
        <p:spPr bwMode="gray">
          <a:xfrm>
            <a:off x="1782763" y="3213100"/>
            <a:ext cx="77787" cy="84138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6" y="0"/>
              </a:cxn>
              <a:cxn ang="0">
                <a:pos x="12" y="3"/>
              </a:cxn>
              <a:cxn ang="0">
                <a:pos x="10" y="4"/>
              </a:cxn>
              <a:cxn ang="0">
                <a:pos x="6" y="7"/>
              </a:cxn>
              <a:cxn ang="0">
                <a:pos x="3" y="11"/>
              </a:cxn>
              <a:cxn ang="0">
                <a:pos x="2" y="15"/>
              </a:cxn>
              <a:cxn ang="0">
                <a:pos x="0" y="19"/>
              </a:cxn>
              <a:cxn ang="0">
                <a:pos x="0" y="23"/>
              </a:cxn>
              <a:cxn ang="0">
                <a:pos x="0" y="28"/>
              </a:cxn>
              <a:cxn ang="0">
                <a:pos x="2" y="32"/>
              </a:cxn>
              <a:cxn ang="0">
                <a:pos x="3" y="36"/>
              </a:cxn>
              <a:cxn ang="0">
                <a:pos x="6" y="40"/>
              </a:cxn>
              <a:cxn ang="0">
                <a:pos x="10" y="42"/>
              </a:cxn>
              <a:cxn ang="0">
                <a:pos x="12" y="44"/>
              </a:cxn>
              <a:cxn ang="0">
                <a:pos x="16" y="45"/>
              </a:cxn>
              <a:cxn ang="0">
                <a:pos x="21" y="46"/>
              </a:cxn>
              <a:cxn ang="0">
                <a:pos x="25" y="45"/>
              </a:cxn>
              <a:cxn ang="0">
                <a:pos x="29" y="44"/>
              </a:cxn>
              <a:cxn ang="0">
                <a:pos x="33" y="42"/>
              </a:cxn>
              <a:cxn ang="0">
                <a:pos x="36" y="40"/>
              </a:cxn>
              <a:cxn ang="0">
                <a:pos x="38" y="36"/>
              </a:cxn>
              <a:cxn ang="0">
                <a:pos x="41" y="32"/>
              </a:cxn>
              <a:cxn ang="0">
                <a:pos x="42" y="28"/>
              </a:cxn>
              <a:cxn ang="0">
                <a:pos x="42" y="23"/>
              </a:cxn>
              <a:cxn ang="0">
                <a:pos x="42" y="19"/>
              </a:cxn>
              <a:cxn ang="0">
                <a:pos x="41" y="15"/>
              </a:cxn>
              <a:cxn ang="0">
                <a:pos x="38" y="11"/>
              </a:cxn>
              <a:cxn ang="0">
                <a:pos x="36" y="7"/>
              </a:cxn>
              <a:cxn ang="0">
                <a:pos x="33" y="4"/>
              </a:cxn>
              <a:cxn ang="0">
                <a:pos x="29" y="3"/>
              </a:cxn>
              <a:cxn ang="0">
                <a:pos x="25" y="0"/>
              </a:cxn>
              <a:cxn ang="0">
                <a:pos x="21" y="0"/>
              </a:cxn>
            </a:cxnLst>
            <a:rect l="0" t="0" r="r" b="b"/>
            <a:pathLst>
              <a:path w="42" h="46">
                <a:moveTo>
                  <a:pt x="21" y="0"/>
                </a:moveTo>
                <a:lnTo>
                  <a:pt x="16" y="0"/>
                </a:lnTo>
                <a:lnTo>
                  <a:pt x="12" y="3"/>
                </a:lnTo>
                <a:lnTo>
                  <a:pt x="10" y="4"/>
                </a:lnTo>
                <a:lnTo>
                  <a:pt x="6" y="7"/>
                </a:lnTo>
                <a:lnTo>
                  <a:pt x="3" y="11"/>
                </a:lnTo>
                <a:lnTo>
                  <a:pt x="2" y="15"/>
                </a:lnTo>
                <a:lnTo>
                  <a:pt x="0" y="19"/>
                </a:lnTo>
                <a:lnTo>
                  <a:pt x="0" y="23"/>
                </a:lnTo>
                <a:lnTo>
                  <a:pt x="0" y="28"/>
                </a:lnTo>
                <a:lnTo>
                  <a:pt x="2" y="32"/>
                </a:lnTo>
                <a:lnTo>
                  <a:pt x="3" y="36"/>
                </a:lnTo>
                <a:lnTo>
                  <a:pt x="6" y="40"/>
                </a:lnTo>
                <a:lnTo>
                  <a:pt x="10" y="42"/>
                </a:lnTo>
                <a:lnTo>
                  <a:pt x="12" y="44"/>
                </a:lnTo>
                <a:lnTo>
                  <a:pt x="16" y="45"/>
                </a:lnTo>
                <a:lnTo>
                  <a:pt x="21" y="46"/>
                </a:lnTo>
                <a:lnTo>
                  <a:pt x="25" y="45"/>
                </a:lnTo>
                <a:lnTo>
                  <a:pt x="29" y="44"/>
                </a:lnTo>
                <a:lnTo>
                  <a:pt x="33" y="42"/>
                </a:lnTo>
                <a:lnTo>
                  <a:pt x="36" y="40"/>
                </a:lnTo>
                <a:lnTo>
                  <a:pt x="38" y="36"/>
                </a:lnTo>
                <a:lnTo>
                  <a:pt x="41" y="32"/>
                </a:lnTo>
                <a:lnTo>
                  <a:pt x="42" y="28"/>
                </a:lnTo>
                <a:lnTo>
                  <a:pt x="42" y="23"/>
                </a:lnTo>
                <a:lnTo>
                  <a:pt x="42" y="19"/>
                </a:lnTo>
                <a:lnTo>
                  <a:pt x="41" y="15"/>
                </a:lnTo>
                <a:lnTo>
                  <a:pt x="38" y="11"/>
                </a:lnTo>
                <a:lnTo>
                  <a:pt x="36" y="7"/>
                </a:lnTo>
                <a:lnTo>
                  <a:pt x="33" y="4"/>
                </a:lnTo>
                <a:lnTo>
                  <a:pt x="29" y="3"/>
                </a:lnTo>
                <a:lnTo>
                  <a:pt x="25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13" name="Freeform 241"/>
          <p:cNvSpPr>
            <a:spLocks noChangeAspect="1"/>
          </p:cNvSpPr>
          <p:nvPr/>
        </p:nvSpPr>
        <p:spPr bwMode="gray">
          <a:xfrm>
            <a:off x="1782763" y="3502025"/>
            <a:ext cx="77787" cy="87313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6" y="0"/>
              </a:cxn>
              <a:cxn ang="0">
                <a:pos x="12" y="3"/>
              </a:cxn>
              <a:cxn ang="0">
                <a:pos x="10" y="4"/>
              </a:cxn>
              <a:cxn ang="0">
                <a:pos x="6" y="7"/>
              </a:cxn>
              <a:cxn ang="0">
                <a:pos x="3" y="11"/>
              </a:cxn>
              <a:cxn ang="0">
                <a:pos x="2" y="15"/>
              </a:cxn>
              <a:cxn ang="0">
                <a:pos x="0" y="19"/>
              </a:cxn>
              <a:cxn ang="0">
                <a:pos x="0" y="23"/>
              </a:cxn>
              <a:cxn ang="0">
                <a:pos x="0" y="28"/>
              </a:cxn>
              <a:cxn ang="0">
                <a:pos x="2" y="32"/>
              </a:cxn>
              <a:cxn ang="0">
                <a:pos x="3" y="36"/>
              </a:cxn>
              <a:cxn ang="0">
                <a:pos x="6" y="40"/>
              </a:cxn>
              <a:cxn ang="0">
                <a:pos x="10" y="42"/>
              </a:cxn>
              <a:cxn ang="0">
                <a:pos x="12" y="44"/>
              </a:cxn>
              <a:cxn ang="0">
                <a:pos x="16" y="45"/>
              </a:cxn>
              <a:cxn ang="0">
                <a:pos x="21" y="46"/>
              </a:cxn>
              <a:cxn ang="0">
                <a:pos x="25" y="45"/>
              </a:cxn>
              <a:cxn ang="0">
                <a:pos x="29" y="44"/>
              </a:cxn>
              <a:cxn ang="0">
                <a:pos x="33" y="42"/>
              </a:cxn>
              <a:cxn ang="0">
                <a:pos x="36" y="40"/>
              </a:cxn>
              <a:cxn ang="0">
                <a:pos x="38" y="36"/>
              </a:cxn>
              <a:cxn ang="0">
                <a:pos x="41" y="32"/>
              </a:cxn>
              <a:cxn ang="0">
                <a:pos x="42" y="28"/>
              </a:cxn>
              <a:cxn ang="0">
                <a:pos x="42" y="23"/>
              </a:cxn>
              <a:cxn ang="0">
                <a:pos x="42" y="19"/>
              </a:cxn>
              <a:cxn ang="0">
                <a:pos x="41" y="15"/>
              </a:cxn>
              <a:cxn ang="0">
                <a:pos x="38" y="11"/>
              </a:cxn>
              <a:cxn ang="0">
                <a:pos x="36" y="7"/>
              </a:cxn>
              <a:cxn ang="0">
                <a:pos x="33" y="4"/>
              </a:cxn>
              <a:cxn ang="0">
                <a:pos x="29" y="3"/>
              </a:cxn>
              <a:cxn ang="0">
                <a:pos x="25" y="0"/>
              </a:cxn>
              <a:cxn ang="0">
                <a:pos x="21" y="0"/>
              </a:cxn>
            </a:cxnLst>
            <a:rect l="0" t="0" r="r" b="b"/>
            <a:pathLst>
              <a:path w="42" h="46">
                <a:moveTo>
                  <a:pt x="21" y="0"/>
                </a:moveTo>
                <a:lnTo>
                  <a:pt x="16" y="0"/>
                </a:lnTo>
                <a:lnTo>
                  <a:pt x="12" y="3"/>
                </a:lnTo>
                <a:lnTo>
                  <a:pt x="10" y="4"/>
                </a:lnTo>
                <a:lnTo>
                  <a:pt x="6" y="7"/>
                </a:lnTo>
                <a:lnTo>
                  <a:pt x="3" y="11"/>
                </a:lnTo>
                <a:lnTo>
                  <a:pt x="2" y="15"/>
                </a:lnTo>
                <a:lnTo>
                  <a:pt x="0" y="19"/>
                </a:lnTo>
                <a:lnTo>
                  <a:pt x="0" y="23"/>
                </a:lnTo>
                <a:lnTo>
                  <a:pt x="0" y="28"/>
                </a:lnTo>
                <a:lnTo>
                  <a:pt x="2" y="32"/>
                </a:lnTo>
                <a:lnTo>
                  <a:pt x="3" y="36"/>
                </a:lnTo>
                <a:lnTo>
                  <a:pt x="6" y="40"/>
                </a:lnTo>
                <a:lnTo>
                  <a:pt x="10" y="42"/>
                </a:lnTo>
                <a:lnTo>
                  <a:pt x="12" y="44"/>
                </a:lnTo>
                <a:lnTo>
                  <a:pt x="16" y="45"/>
                </a:lnTo>
                <a:lnTo>
                  <a:pt x="21" y="46"/>
                </a:lnTo>
                <a:lnTo>
                  <a:pt x="25" y="45"/>
                </a:lnTo>
                <a:lnTo>
                  <a:pt x="29" y="44"/>
                </a:lnTo>
                <a:lnTo>
                  <a:pt x="33" y="42"/>
                </a:lnTo>
                <a:lnTo>
                  <a:pt x="36" y="40"/>
                </a:lnTo>
                <a:lnTo>
                  <a:pt x="38" y="36"/>
                </a:lnTo>
                <a:lnTo>
                  <a:pt x="41" y="32"/>
                </a:lnTo>
                <a:lnTo>
                  <a:pt x="42" y="28"/>
                </a:lnTo>
                <a:lnTo>
                  <a:pt x="42" y="23"/>
                </a:lnTo>
                <a:lnTo>
                  <a:pt x="42" y="19"/>
                </a:lnTo>
                <a:lnTo>
                  <a:pt x="41" y="15"/>
                </a:lnTo>
                <a:lnTo>
                  <a:pt x="38" y="11"/>
                </a:lnTo>
                <a:lnTo>
                  <a:pt x="36" y="7"/>
                </a:lnTo>
                <a:lnTo>
                  <a:pt x="33" y="4"/>
                </a:lnTo>
                <a:lnTo>
                  <a:pt x="29" y="3"/>
                </a:lnTo>
                <a:lnTo>
                  <a:pt x="25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14" name="Freeform 242"/>
          <p:cNvSpPr>
            <a:spLocks noChangeAspect="1"/>
          </p:cNvSpPr>
          <p:nvPr/>
        </p:nvSpPr>
        <p:spPr bwMode="gray">
          <a:xfrm>
            <a:off x="1839913" y="3286125"/>
            <a:ext cx="79375" cy="87313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6" y="0"/>
              </a:cxn>
              <a:cxn ang="0">
                <a:pos x="12" y="3"/>
              </a:cxn>
              <a:cxn ang="0">
                <a:pos x="10" y="4"/>
              </a:cxn>
              <a:cxn ang="0">
                <a:pos x="6" y="7"/>
              </a:cxn>
              <a:cxn ang="0">
                <a:pos x="3" y="11"/>
              </a:cxn>
              <a:cxn ang="0">
                <a:pos x="2" y="15"/>
              </a:cxn>
              <a:cxn ang="0">
                <a:pos x="0" y="19"/>
              </a:cxn>
              <a:cxn ang="0">
                <a:pos x="0" y="23"/>
              </a:cxn>
              <a:cxn ang="0">
                <a:pos x="0" y="28"/>
              </a:cxn>
              <a:cxn ang="0">
                <a:pos x="2" y="32"/>
              </a:cxn>
              <a:cxn ang="0">
                <a:pos x="3" y="36"/>
              </a:cxn>
              <a:cxn ang="0">
                <a:pos x="6" y="40"/>
              </a:cxn>
              <a:cxn ang="0">
                <a:pos x="10" y="42"/>
              </a:cxn>
              <a:cxn ang="0">
                <a:pos x="12" y="44"/>
              </a:cxn>
              <a:cxn ang="0">
                <a:pos x="16" y="45"/>
              </a:cxn>
              <a:cxn ang="0">
                <a:pos x="21" y="46"/>
              </a:cxn>
              <a:cxn ang="0">
                <a:pos x="25" y="45"/>
              </a:cxn>
              <a:cxn ang="0">
                <a:pos x="29" y="44"/>
              </a:cxn>
              <a:cxn ang="0">
                <a:pos x="33" y="42"/>
              </a:cxn>
              <a:cxn ang="0">
                <a:pos x="36" y="40"/>
              </a:cxn>
              <a:cxn ang="0">
                <a:pos x="38" y="36"/>
              </a:cxn>
              <a:cxn ang="0">
                <a:pos x="41" y="32"/>
              </a:cxn>
              <a:cxn ang="0">
                <a:pos x="42" y="28"/>
              </a:cxn>
              <a:cxn ang="0">
                <a:pos x="42" y="23"/>
              </a:cxn>
              <a:cxn ang="0">
                <a:pos x="42" y="19"/>
              </a:cxn>
              <a:cxn ang="0">
                <a:pos x="41" y="15"/>
              </a:cxn>
              <a:cxn ang="0">
                <a:pos x="38" y="11"/>
              </a:cxn>
              <a:cxn ang="0">
                <a:pos x="36" y="7"/>
              </a:cxn>
              <a:cxn ang="0">
                <a:pos x="33" y="4"/>
              </a:cxn>
              <a:cxn ang="0">
                <a:pos x="29" y="3"/>
              </a:cxn>
              <a:cxn ang="0">
                <a:pos x="25" y="0"/>
              </a:cxn>
              <a:cxn ang="0">
                <a:pos x="21" y="0"/>
              </a:cxn>
            </a:cxnLst>
            <a:rect l="0" t="0" r="r" b="b"/>
            <a:pathLst>
              <a:path w="42" h="46">
                <a:moveTo>
                  <a:pt x="21" y="0"/>
                </a:moveTo>
                <a:lnTo>
                  <a:pt x="16" y="0"/>
                </a:lnTo>
                <a:lnTo>
                  <a:pt x="12" y="3"/>
                </a:lnTo>
                <a:lnTo>
                  <a:pt x="10" y="4"/>
                </a:lnTo>
                <a:lnTo>
                  <a:pt x="6" y="7"/>
                </a:lnTo>
                <a:lnTo>
                  <a:pt x="3" y="11"/>
                </a:lnTo>
                <a:lnTo>
                  <a:pt x="2" y="15"/>
                </a:lnTo>
                <a:lnTo>
                  <a:pt x="0" y="19"/>
                </a:lnTo>
                <a:lnTo>
                  <a:pt x="0" y="23"/>
                </a:lnTo>
                <a:lnTo>
                  <a:pt x="0" y="28"/>
                </a:lnTo>
                <a:lnTo>
                  <a:pt x="2" y="32"/>
                </a:lnTo>
                <a:lnTo>
                  <a:pt x="3" y="36"/>
                </a:lnTo>
                <a:lnTo>
                  <a:pt x="6" y="40"/>
                </a:lnTo>
                <a:lnTo>
                  <a:pt x="10" y="42"/>
                </a:lnTo>
                <a:lnTo>
                  <a:pt x="12" y="44"/>
                </a:lnTo>
                <a:lnTo>
                  <a:pt x="16" y="45"/>
                </a:lnTo>
                <a:lnTo>
                  <a:pt x="21" y="46"/>
                </a:lnTo>
                <a:lnTo>
                  <a:pt x="25" y="45"/>
                </a:lnTo>
                <a:lnTo>
                  <a:pt x="29" y="44"/>
                </a:lnTo>
                <a:lnTo>
                  <a:pt x="33" y="42"/>
                </a:lnTo>
                <a:lnTo>
                  <a:pt x="36" y="40"/>
                </a:lnTo>
                <a:lnTo>
                  <a:pt x="38" y="36"/>
                </a:lnTo>
                <a:lnTo>
                  <a:pt x="41" y="32"/>
                </a:lnTo>
                <a:lnTo>
                  <a:pt x="42" y="28"/>
                </a:lnTo>
                <a:lnTo>
                  <a:pt x="42" y="23"/>
                </a:lnTo>
                <a:lnTo>
                  <a:pt x="42" y="19"/>
                </a:lnTo>
                <a:lnTo>
                  <a:pt x="41" y="15"/>
                </a:lnTo>
                <a:lnTo>
                  <a:pt x="38" y="11"/>
                </a:lnTo>
                <a:lnTo>
                  <a:pt x="36" y="7"/>
                </a:lnTo>
                <a:lnTo>
                  <a:pt x="33" y="4"/>
                </a:lnTo>
                <a:lnTo>
                  <a:pt x="29" y="3"/>
                </a:lnTo>
                <a:lnTo>
                  <a:pt x="25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15" name="Freeform 243"/>
          <p:cNvSpPr>
            <a:spLocks noChangeAspect="1"/>
          </p:cNvSpPr>
          <p:nvPr/>
        </p:nvSpPr>
        <p:spPr bwMode="gray">
          <a:xfrm>
            <a:off x="4576763" y="2835275"/>
            <a:ext cx="80962" cy="87313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6" y="0"/>
              </a:cxn>
              <a:cxn ang="0">
                <a:pos x="12" y="3"/>
              </a:cxn>
              <a:cxn ang="0">
                <a:pos x="9" y="4"/>
              </a:cxn>
              <a:cxn ang="0">
                <a:pos x="5" y="6"/>
              </a:cxn>
              <a:cxn ang="0">
                <a:pos x="3" y="10"/>
              </a:cxn>
              <a:cxn ang="0">
                <a:pos x="1" y="14"/>
              </a:cxn>
              <a:cxn ang="0">
                <a:pos x="0" y="18"/>
              </a:cxn>
              <a:cxn ang="0">
                <a:pos x="0" y="22"/>
              </a:cxn>
              <a:cxn ang="0">
                <a:pos x="0" y="28"/>
              </a:cxn>
              <a:cxn ang="0">
                <a:pos x="1" y="32"/>
              </a:cxn>
              <a:cxn ang="0">
                <a:pos x="3" y="35"/>
              </a:cxn>
              <a:cxn ang="0">
                <a:pos x="5" y="39"/>
              </a:cxn>
              <a:cxn ang="0">
                <a:pos x="9" y="42"/>
              </a:cxn>
              <a:cxn ang="0">
                <a:pos x="12" y="43"/>
              </a:cxn>
              <a:cxn ang="0">
                <a:pos x="16" y="45"/>
              </a:cxn>
              <a:cxn ang="0">
                <a:pos x="21" y="46"/>
              </a:cxn>
              <a:cxn ang="0">
                <a:pos x="25" y="45"/>
              </a:cxn>
              <a:cxn ang="0">
                <a:pos x="29" y="43"/>
              </a:cxn>
              <a:cxn ang="0">
                <a:pos x="33" y="42"/>
              </a:cxn>
              <a:cxn ang="0">
                <a:pos x="36" y="39"/>
              </a:cxn>
              <a:cxn ang="0">
                <a:pos x="38" y="35"/>
              </a:cxn>
              <a:cxn ang="0">
                <a:pos x="40" y="32"/>
              </a:cxn>
              <a:cxn ang="0">
                <a:pos x="41" y="28"/>
              </a:cxn>
              <a:cxn ang="0">
                <a:pos x="42" y="22"/>
              </a:cxn>
              <a:cxn ang="0">
                <a:pos x="41" y="18"/>
              </a:cxn>
              <a:cxn ang="0">
                <a:pos x="40" y="14"/>
              </a:cxn>
              <a:cxn ang="0">
                <a:pos x="38" y="10"/>
              </a:cxn>
              <a:cxn ang="0">
                <a:pos x="36" y="6"/>
              </a:cxn>
              <a:cxn ang="0">
                <a:pos x="33" y="4"/>
              </a:cxn>
              <a:cxn ang="0">
                <a:pos x="29" y="3"/>
              </a:cxn>
              <a:cxn ang="0">
                <a:pos x="25" y="0"/>
              </a:cxn>
              <a:cxn ang="0">
                <a:pos x="21" y="0"/>
              </a:cxn>
            </a:cxnLst>
            <a:rect l="0" t="0" r="r" b="b"/>
            <a:pathLst>
              <a:path w="42" h="46">
                <a:moveTo>
                  <a:pt x="21" y="0"/>
                </a:moveTo>
                <a:lnTo>
                  <a:pt x="16" y="0"/>
                </a:lnTo>
                <a:lnTo>
                  <a:pt x="12" y="3"/>
                </a:lnTo>
                <a:lnTo>
                  <a:pt x="9" y="4"/>
                </a:lnTo>
                <a:lnTo>
                  <a:pt x="5" y="6"/>
                </a:lnTo>
                <a:lnTo>
                  <a:pt x="3" y="10"/>
                </a:lnTo>
                <a:lnTo>
                  <a:pt x="1" y="14"/>
                </a:lnTo>
                <a:lnTo>
                  <a:pt x="0" y="18"/>
                </a:lnTo>
                <a:lnTo>
                  <a:pt x="0" y="22"/>
                </a:lnTo>
                <a:lnTo>
                  <a:pt x="0" y="28"/>
                </a:lnTo>
                <a:lnTo>
                  <a:pt x="1" y="32"/>
                </a:lnTo>
                <a:lnTo>
                  <a:pt x="3" y="35"/>
                </a:lnTo>
                <a:lnTo>
                  <a:pt x="5" y="39"/>
                </a:lnTo>
                <a:lnTo>
                  <a:pt x="9" y="42"/>
                </a:lnTo>
                <a:lnTo>
                  <a:pt x="12" y="43"/>
                </a:lnTo>
                <a:lnTo>
                  <a:pt x="16" y="45"/>
                </a:lnTo>
                <a:lnTo>
                  <a:pt x="21" y="46"/>
                </a:lnTo>
                <a:lnTo>
                  <a:pt x="25" y="45"/>
                </a:lnTo>
                <a:lnTo>
                  <a:pt x="29" y="43"/>
                </a:lnTo>
                <a:lnTo>
                  <a:pt x="33" y="42"/>
                </a:lnTo>
                <a:lnTo>
                  <a:pt x="36" y="39"/>
                </a:lnTo>
                <a:lnTo>
                  <a:pt x="38" y="35"/>
                </a:lnTo>
                <a:lnTo>
                  <a:pt x="40" y="32"/>
                </a:lnTo>
                <a:lnTo>
                  <a:pt x="41" y="28"/>
                </a:lnTo>
                <a:lnTo>
                  <a:pt x="42" y="22"/>
                </a:lnTo>
                <a:lnTo>
                  <a:pt x="41" y="18"/>
                </a:lnTo>
                <a:lnTo>
                  <a:pt x="40" y="14"/>
                </a:lnTo>
                <a:lnTo>
                  <a:pt x="38" y="10"/>
                </a:lnTo>
                <a:lnTo>
                  <a:pt x="36" y="6"/>
                </a:lnTo>
                <a:lnTo>
                  <a:pt x="33" y="4"/>
                </a:lnTo>
                <a:lnTo>
                  <a:pt x="29" y="3"/>
                </a:lnTo>
                <a:lnTo>
                  <a:pt x="25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16" name="Freeform 244"/>
          <p:cNvSpPr>
            <a:spLocks noChangeAspect="1"/>
          </p:cNvSpPr>
          <p:nvPr/>
        </p:nvSpPr>
        <p:spPr bwMode="gray">
          <a:xfrm>
            <a:off x="4487863" y="2751138"/>
            <a:ext cx="79375" cy="84137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6" y="0"/>
              </a:cxn>
              <a:cxn ang="0">
                <a:pos x="12" y="3"/>
              </a:cxn>
              <a:cxn ang="0">
                <a:pos x="9" y="4"/>
              </a:cxn>
              <a:cxn ang="0">
                <a:pos x="5" y="6"/>
              </a:cxn>
              <a:cxn ang="0">
                <a:pos x="3" y="10"/>
              </a:cxn>
              <a:cxn ang="0">
                <a:pos x="1" y="14"/>
              </a:cxn>
              <a:cxn ang="0">
                <a:pos x="0" y="18"/>
              </a:cxn>
              <a:cxn ang="0">
                <a:pos x="0" y="22"/>
              </a:cxn>
              <a:cxn ang="0">
                <a:pos x="0" y="28"/>
              </a:cxn>
              <a:cxn ang="0">
                <a:pos x="1" y="32"/>
              </a:cxn>
              <a:cxn ang="0">
                <a:pos x="3" y="35"/>
              </a:cxn>
              <a:cxn ang="0">
                <a:pos x="5" y="39"/>
              </a:cxn>
              <a:cxn ang="0">
                <a:pos x="9" y="42"/>
              </a:cxn>
              <a:cxn ang="0">
                <a:pos x="12" y="43"/>
              </a:cxn>
              <a:cxn ang="0">
                <a:pos x="16" y="45"/>
              </a:cxn>
              <a:cxn ang="0">
                <a:pos x="21" y="46"/>
              </a:cxn>
              <a:cxn ang="0">
                <a:pos x="25" y="45"/>
              </a:cxn>
              <a:cxn ang="0">
                <a:pos x="29" y="43"/>
              </a:cxn>
              <a:cxn ang="0">
                <a:pos x="33" y="42"/>
              </a:cxn>
              <a:cxn ang="0">
                <a:pos x="36" y="39"/>
              </a:cxn>
              <a:cxn ang="0">
                <a:pos x="38" y="35"/>
              </a:cxn>
              <a:cxn ang="0">
                <a:pos x="40" y="32"/>
              </a:cxn>
              <a:cxn ang="0">
                <a:pos x="41" y="28"/>
              </a:cxn>
              <a:cxn ang="0">
                <a:pos x="42" y="22"/>
              </a:cxn>
              <a:cxn ang="0">
                <a:pos x="41" y="18"/>
              </a:cxn>
              <a:cxn ang="0">
                <a:pos x="40" y="14"/>
              </a:cxn>
              <a:cxn ang="0">
                <a:pos x="38" y="10"/>
              </a:cxn>
              <a:cxn ang="0">
                <a:pos x="36" y="6"/>
              </a:cxn>
              <a:cxn ang="0">
                <a:pos x="33" y="4"/>
              </a:cxn>
              <a:cxn ang="0">
                <a:pos x="29" y="3"/>
              </a:cxn>
              <a:cxn ang="0">
                <a:pos x="25" y="0"/>
              </a:cxn>
              <a:cxn ang="0">
                <a:pos x="21" y="0"/>
              </a:cxn>
            </a:cxnLst>
            <a:rect l="0" t="0" r="r" b="b"/>
            <a:pathLst>
              <a:path w="42" h="46">
                <a:moveTo>
                  <a:pt x="21" y="0"/>
                </a:moveTo>
                <a:lnTo>
                  <a:pt x="16" y="0"/>
                </a:lnTo>
                <a:lnTo>
                  <a:pt x="12" y="3"/>
                </a:lnTo>
                <a:lnTo>
                  <a:pt x="9" y="4"/>
                </a:lnTo>
                <a:lnTo>
                  <a:pt x="5" y="6"/>
                </a:lnTo>
                <a:lnTo>
                  <a:pt x="3" y="10"/>
                </a:lnTo>
                <a:lnTo>
                  <a:pt x="1" y="14"/>
                </a:lnTo>
                <a:lnTo>
                  <a:pt x="0" y="18"/>
                </a:lnTo>
                <a:lnTo>
                  <a:pt x="0" y="22"/>
                </a:lnTo>
                <a:lnTo>
                  <a:pt x="0" y="28"/>
                </a:lnTo>
                <a:lnTo>
                  <a:pt x="1" y="32"/>
                </a:lnTo>
                <a:lnTo>
                  <a:pt x="3" y="35"/>
                </a:lnTo>
                <a:lnTo>
                  <a:pt x="5" y="39"/>
                </a:lnTo>
                <a:lnTo>
                  <a:pt x="9" y="42"/>
                </a:lnTo>
                <a:lnTo>
                  <a:pt x="12" y="43"/>
                </a:lnTo>
                <a:lnTo>
                  <a:pt x="16" y="45"/>
                </a:lnTo>
                <a:lnTo>
                  <a:pt x="21" y="46"/>
                </a:lnTo>
                <a:lnTo>
                  <a:pt x="25" y="45"/>
                </a:lnTo>
                <a:lnTo>
                  <a:pt x="29" y="43"/>
                </a:lnTo>
                <a:lnTo>
                  <a:pt x="33" y="42"/>
                </a:lnTo>
                <a:lnTo>
                  <a:pt x="36" y="39"/>
                </a:lnTo>
                <a:lnTo>
                  <a:pt x="38" y="35"/>
                </a:lnTo>
                <a:lnTo>
                  <a:pt x="40" y="32"/>
                </a:lnTo>
                <a:lnTo>
                  <a:pt x="41" y="28"/>
                </a:lnTo>
                <a:lnTo>
                  <a:pt x="42" y="22"/>
                </a:lnTo>
                <a:lnTo>
                  <a:pt x="41" y="18"/>
                </a:lnTo>
                <a:lnTo>
                  <a:pt x="40" y="14"/>
                </a:lnTo>
                <a:lnTo>
                  <a:pt x="38" y="10"/>
                </a:lnTo>
                <a:lnTo>
                  <a:pt x="36" y="6"/>
                </a:lnTo>
                <a:lnTo>
                  <a:pt x="33" y="4"/>
                </a:lnTo>
                <a:lnTo>
                  <a:pt x="29" y="3"/>
                </a:lnTo>
                <a:lnTo>
                  <a:pt x="25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17" name="Freeform 245"/>
          <p:cNvSpPr>
            <a:spLocks noChangeAspect="1"/>
          </p:cNvSpPr>
          <p:nvPr/>
        </p:nvSpPr>
        <p:spPr bwMode="gray">
          <a:xfrm>
            <a:off x="7750175" y="3073400"/>
            <a:ext cx="82550" cy="85725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5" y="6"/>
              </a:cxn>
              <a:cxn ang="0">
                <a:pos x="3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3" y="35"/>
              </a:cxn>
              <a:cxn ang="0">
                <a:pos x="5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1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1" y="0"/>
              </a:cxn>
            </a:cxnLst>
            <a:rect l="0" t="0" r="r" b="b"/>
            <a:pathLst>
              <a:path w="43" h="46">
                <a:moveTo>
                  <a:pt x="21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5" y="6"/>
                </a:lnTo>
                <a:lnTo>
                  <a:pt x="3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3" y="35"/>
                </a:lnTo>
                <a:lnTo>
                  <a:pt x="5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1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04118" name="Freeform 246"/>
          <p:cNvSpPr>
            <a:spLocks noChangeAspect="1"/>
          </p:cNvSpPr>
          <p:nvPr/>
        </p:nvSpPr>
        <p:spPr bwMode="gray">
          <a:xfrm>
            <a:off x="7008813" y="3529013"/>
            <a:ext cx="84137" cy="87312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5" y="6"/>
              </a:cxn>
              <a:cxn ang="0">
                <a:pos x="3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3" y="35"/>
              </a:cxn>
              <a:cxn ang="0">
                <a:pos x="5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1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1" y="0"/>
              </a:cxn>
            </a:cxnLst>
            <a:rect l="0" t="0" r="r" b="b"/>
            <a:pathLst>
              <a:path w="43" h="46">
                <a:moveTo>
                  <a:pt x="21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5" y="6"/>
                </a:lnTo>
                <a:lnTo>
                  <a:pt x="3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3" y="35"/>
                </a:lnTo>
                <a:lnTo>
                  <a:pt x="5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1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04119" name="Freeform 247"/>
          <p:cNvSpPr>
            <a:spLocks noChangeAspect="1"/>
          </p:cNvSpPr>
          <p:nvPr/>
        </p:nvSpPr>
        <p:spPr bwMode="gray">
          <a:xfrm>
            <a:off x="7893050" y="5176838"/>
            <a:ext cx="80963" cy="87312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0"/>
              </a:cxn>
              <a:cxn ang="0">
                <a:pos x="13" y="1"/>
              </a:cxn>
              <a:cxn ang="0">
                <a:pos x="9" y="3"/>
              </a:cxn>
              <a:cxn ang="0">
                <a:pos x="6" y="7"/>
              </a:cxn>
              <a:cxn ang="0">
                <a:pos x="4" y="9"/>
              </a:cxn>
              <a:cxn ang="0">
                <a:pos x="1" y="13"/>
              </a:cxn>
              <a:cxn ang="0">
                <a:pos x="0" y="17"/>
              </a:cxn>
              <a:cxn ang="0">
                <a:pos x="0" y="23"/>
              </a:cxn>
              <a:cxn ang="0">
                <a:pos x="0" y="28"/>
              </a:cxn>
              <a:cxn ang="0">
                <a:pos x="1" y="32"/>
              </a:cxn>
              <a:cxn ang="0">
                <a:pos x="4" y="36"/>
              </a:cxn>
              <a:cxn ang="0">
                <a:pos x="6" y="40"/>
              </a:cxn>
              <a:cxn ang="0">
                <a:pos x="9" y="42"/>
              </a:cxn>
              <a:cxn ang="0">
                <a:pos x="13" y="44"/>
              </a:cxn>
              <a:cxn ang="0">
                <a:pos x="17" y="45"/>
              </a:cxn>
              <a:cxn ang="0">
                <a:pos x="22" y="46"/>
              </a:cxn>
              <a:cxn ang="0">
                <a:pos x="26" y="45"/>
              </a:cxn>
              <a:cxn ang="0">
                <a:pos x="30" y="44"/>
              </a:cxn>
              <a:cxn ang="0">
                <a:pos x="34" y="42"/>
              </a:cxn>
              <a:cxn ang="0">
                <a:pos x="37" y="40"/>
              </a:cxn>
              <a:cxn ang="0">
                <a:pos x="39" y="36"/>
              </a:cxn>
              <a:cxn ang="0">
                <a:pos x="42" y="32"/>
              </a:cxn>
              <a:cxn ang="0">
                <a:pos x="43" y="28"/>
              </a:cxn>
              <a:cxn ang="0">
                <a:pos x="43" y="23"/>
              </a:cxn>
              <a:cxn ang="0">
                <a:pos x="43" y="17"/>
              </a:cxn>
              <a:cxn ang="0">
                <a:pos x="42" y="13"/>
              </a:cxn>
              <a:cxn ang="0">
                <a:pos x="39" y="9"/>
              </a:cxn>
              <a:cxn ang="0">
                <a:pos x="37" y="7"/>
              </a:cxn>
              <a:cxn ang="0">
                <a:pos x="34" y="3"/>
              </a:cxn>
              <a:cxn ang="0">
                <a:pos x="30" y="1"/>
              </a:cxn>
              <a:cxn ang="0">
                <a:pos x="26" y="0"/>
              </a:cxn>
              <a:cxn ang="0">
                <a:pos x="22" y="0"/>
              </a:cxn>
            </a:cxnLst>
            <a:rect l="0" t="0" r="r" b="b"/>
            <a:pathLst>
              <a:path w="43" h="46">
                <a:moveTo>
                  <a:pt x="22" y="0"/>
                </a:moveTo>
                <a:lnTo>
                  <a:pt x="17" y="0"/>
                </a:lnTo>
                <a:lnTo>
                  <a:pt x="13" y="1"/>
                </a:lnTo>
                <a:lnTo>
                  <a:pt x="9" y="3"/>
                </a:lnTo>
                <a:lnTo>
                  <a:pt x="6" y="7"/>
                </a:lnTo>
                <a:lnTo>
                  <a:pt x="4" y="9"/>
                </a:lnTo>
                <a:lnTo>
                  <a:pt x="1" y="13"/>
                </a:lnTo>
                <a:lnTo>
                  <a:pt x="0" y="17"/>
                </a:lnTo>
                <a:lnTo>
                  <a:pt x="0" y="23"/>
                </a:lnTo>
                <a:lnTo>
                  <a:pt x="0" y="28"/>
                </a:lnTo>
                <a:lnTo>
                  <a:pt x="1" y="32"/>
                </a:lnTo>
                <a:lnTo>
                  <a:pt x="4" y="36"/>
                </a:lnTo>
                <a:lnTo>
                  <a:pt x="6" y="40"/>
                </a:lnTo>
                <a:lnTo>
                  <a:pt x="9" y="42"/>
                </a:lnTo>
                <a:lnTo>
                  <a:pt x="13" y="44"/>
                </a:lnTo>
                <a:lnTo>
                  <a:pt x="17" y="45"/>
                </a:lnTo>
                <a:lnTo>
                  <a:pt x="22" y="46"/>
                </a:lnTo>
                <a:lnTo>
                  <a:pt x="26" y="45"/>
                </a:lnTo>
                <a:lnTo>
                  <a:pt x="30" y="44"/>
                </a:lnTo>
                <a:lnTo>
                  <a:pt x="34" y="42"/>
                </a:lnTo>
                <a:lnTo>
                  <a:pt x="37" y="40"/>
                </a:lnTo>
                <a:lnTo>
                  <a:pt x="39" y="36"/>
                </a:lnTo>
                <a:lnTo>
                  <a:pt x="42" y="32"/>
                </a:lnTo>
                <a:lnTo>
                  <a:pt x="43" y="28"/>
                </a:lnTo>
                <a:lnTo>
                  <a:pt x="43" y="23"/>
                </a:lnTo>
                <a:lnTo>
                  <a:pt x="43" y="17"/>
                </a:lnTo>
                <a:lnTo>
                  <a:pt x="42" y="13"/>
                </a:lnTo>
                <a:lnTo>
                  <a:pt x="39" y="9"/>
                </a:lnTo>
                <a:lnTo>
                  <a:pt x="37" y="7"/>
                </a:lnTo>
                <a:lnTo>
                  <a:pt x="34" y="3"/>
                </a:lnTo>
                <a:lnTo>
                  <a:pt x="30" y="1"/>
                </a:lnTo>
                <a:lnTo>
                  <a:pt x="26" y="0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20" name="Freeform 248"/>
          <p:cNvSpPr>
            <a:spLocks noChangeAspect="1"/>
          </p:cNvSpPr>
          <p:nvPr/>
        </p:nvSpPr>
        <p:spPr bwMode="gray">
          <a:xfrm>
            <a:off x="4391025" y="2579688"/>
            <a:ext cx="77788" cy="87312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6" y="6"/>
              </a:cxn>
              <a:cxn ang="0">
                <a:pos x="4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4" y="35"/>
              </a:cxn>
              <a:cxn ang="0">
                <a:pos x="6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2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2" y="0"/>
              </a:cxn>
            </a:cxnLst>
            <a:rect l="0" t="0" r="r" b="b"/>
            <a:pathLst>
              <a:path w="43" h="46">
                <a:moveTo>
                  <a:pt x="22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6" y="6"/>
                </a:lnTo>
                <a:lnTo>
                  <a:pt x="4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4" y="35"/>
                </a:lnTo>
                <a:lnTo>
                  <a:pt x="6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2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21" name="Freeform 249"/>
          <p:cNvSpPr>
            <a:spLocks noChangeAspect="1"/>
          </p:cNvSpPr>
          <p:nvPr/>
        </p:nvSpPr>
        <p:spPr bwMode="gray">
          <a:xfrm>
            <a:off x="2346325" y="2933700"/>
            <a:ext cx="82550" cy="87313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19" y="0"/>
              </a:cxn>
              <a:cxn ang="0">
                <a:pos x="15" y="1"/>
              </a:cxn>
              <a:cxn ang="0">
                <a:pos x="11" y="4"/>
              </a:cxn>
              <a:cxn ang="0">
                <a:pos x="7" y="6"/>
              </a:cxn>
              <a:cxn ang="0">
                <a:pos x="4" y="10"/>
              </a:cxn>
              <a:cxn ang="0">
                <a:pos x="3" y="14"/>
              </a:cxn>
              <a:cxn ang="0">
                <a:pos x="2" y="18"/>
              </a:cxn>
              <a:cxn ang="0">
                <a:pos x="0" y="23"/>
              </a:cxn>
              <a:cxn ang="0">
                <a:pos x="2" y="27"/>
              </a:cxn>
              <a:cxn ang="0">
                <a:pos x="3" y="33"/>
              </a:cxn>
              <a:cxn ang="0">
                <a:pos x="4" y="37"/>
              </a:cxn>
              <a:cxn ang="0">
                <a:pos x="7" y="39"/>
              </a:cxn>
              <a:cxn ang="0">
                <a:pos x="11" y="42"/>
              </a:cxn>
              <a:cxn ang="0">
                <a:pos x="15" y="44"/>
              </a:cxn>
              <a:cxn ang="0">
                <a:pos x="19" y="46"/>
              </a:cxn>
              <a:cxn ang="0">
                <a:pos x="23" y="46"/>
              </a:cxn>
              <a:cxn ang="0">
                <a:pos x="27" y="46"/>
              </a:cxn>
              <a:cxn ang="0">
                <a:pos x="31" y="44"/>
              </a:cxn>
              <a:cxn ang="0">
                <a:pos x="35" y="42"/>
              </a:cxn>
              <a:cxn ang="0">
                <a:pos x="39" y="39"/>
              </a:cxn>
              <a:cxn ang="0">
                <a:pos x="41" y="37"/>
              </a:cxn>
              <a:cxn ang="0">
                <a:pos x="43" y="33"/>
              </a:cxn>
              <a:cxn ang="0">
                <a:pos x="44" y="27"/>
              </a:cxn>
              <a:cxn ang="0">
                <a:pos x="45" y="23"/>
              </a:cxn>
              <a:cxn ang="0">
                <a:pos x="44" y="18"/>
              </a:cxn>
              <a:cxn ang="0">
                <a:pos x="43" y="14"/>
              </a:cxn>
              <a:cxn ang="0">
                <a:pos x="41" y="10"/>
              </a:cxn>
              <a:cxn ang="0">
                <a:pos x="39" y="6"/>
              </a:cxn>
              <a:cxn ang="0">
                <a:pos x="35" y="4"/>
              </a:cxn>
              <a:cxn ang="0">
                <a:pos x="31" y="1"/>
              </a:cxn>
              <a:cxn ang="0">
                <a:pos x="27" y="0"/>
              </a:cxn>
              <a:cxn ang="0">
                <a:pos x="23" y="0"/>
              </a:cxn>
            </a:cxnLst>
            <a:rect l="0" t="0" r="r" b="b"/>
            <a:pathLst>
              <a:path w="45" h="46">
                <a:moveTo>
                  <a:pt x="23" y="0"/>
                </a:moveTo>
                <a:lnTo>
                  <a:pt x="19" y="0"/>
                </a:lnTo>
                <a:lnTo>
                  <a:pt x="15" y="1"/>
                </a:lnTo>
                <a:lnTo>
                  <a:pt x="11" y="4"/>
                </a:lnTo>
                <a:lnTo>
                  <a:pt x="7" y="6"/>
                </a:lnTo>
                <a:lnTo>
                  <a:pt x="4" y="10"/>
                </a:lnTo>
                <a:lnTo>
                  <a:pt x="3" y="14"/>
                </a:lnTo>
                <a:lnTo>
                  <a:pt x="2" y="18"/>
                </a:lnTo>
                <a:lnTo>
                  <a:pt x="0" y="23"/>
                </a:lnTo>
                <a:lnTo>
                  <a:pt x="2" y="27"/>
                </a:lnTo>
                <a:lnTo>
                  <a:pt x="3" y="33"/>
                </a:lnTo>
                <a:lnTo>
                  <a:pt x="4" y="37"/>
                </a:lnTo>
                <a:lnTo>
                  <a:pt x="7" y="39"/>
                </a:lnTo>
                <a:lnTo>
                  <a:pt x="11" y="42"/>
                </a:lnTo>
                <a:lnTo>
                  <a:pt x="15" y="44"/>
                </a:lnTo>
                <a:lnTo>
                  <a:pt x="19" y="46"/>
                </a:lnTo>
                <a:lnTo>
                  <a:pt x="23" y="46"/>
                </a:lnTo>
                <a:lnTo>
                  <a:pt x="27" y="46"/>
                </a:lnTo>
                <a:lnTo>
                  <a:pt x="31" y="44"/>
                </a:lnTo>
                <a:lnTo>
                  <a:pt x="35" y="42"/>
                </a:lnTo>
                <a:lnTo>
                  <a:pt x="39" y="39"/>
                </a:lnTo>
                <a:lnTo>
                  <a:pt x="41" y="37"/>
                </a:lnTo>
                <a:lnTo>
                  <a:pt x="43" y="33"/>
                </a:lnTo>
                <a:lnTo>
                  <a:pt x="44" y="27"/>
                </a:lnTo>
                <a:lnTo>
                  <a:pt x="45" y="23"/>
                </a:lnTo>
                <a:lnTo>
                  <a:pt x="44" y="18"/>
                </a:lnTo>
                <a:lnTo>
                  <a:pt x="43" y="14"/>
                </a:lnTo>
                <a:lnTo>
                  <a:pt x="41" y="10"/>
                </a:lnTo>
                <a:lnTo>
                  <a:pt x="39" y="6"/>
                </a:lnTo>
                <a:lnTo>
                  <a:pt x="35" y="4"/>
                </a:lnTo>
                <a:lnTo>
                  <a:pt x="31" y="1"/>
                </a:lnTo>
                <a:lnTo>
                  <a:pt x="27" y="0"/>
                </a:lnTo>
                <a:lnTo>
                  <a:pt x="23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22" name="Freeform 250"/>
          <p:cNvSpPr>
            <a:spLocks noChangeAspect="1"/>
          </p:cNvSpPr>
          <p:nvPr/>
        </p:nvSpPr>
        <p:spPr bwMode="gray">
          <a:xfrm>
            <a:off x="2400300" y="2933700"/>
            <a:ext cx="82550" cy="87313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19" y="0"/>
              </a:cxn>
              <a:cxn ang="0">
                <a:pos x="15" y="1"/>
              </a:cxn>
              <a:cxn ang="0">
                <a:pos x="11" y="4"/>
              </a:cxn>
              <a:cxn ang="0">
                <a:pos x="7" y="6"/>
              </a:cxn>
              <a:cxn ang="0">
                <a:pos x="4" y="10"/>
              </a:cxn>
              <a:cxn ang="0">
                <a:pos x="3" y="14"/>
              </a:cxn>
              <a:cxn ang="0">
                <a:pos x="2" y="18"/>
              </a:cxn>
              <a:cxn ang="0">
                <a:pos x="0" y="23"/>
              </a:cxn>
              <a:cxn ang="0">
                <a:pos x="2" y="27"/>
              </a:cxn>
              <a:cxn ang="0">
                <a:pos x="3" y="33"/>
              </a:cxn>
              <a:cxn ang="0">
                <a:pos x="4" y="37"/>
              </a:cxn>
              <a:cxn ang="0">
                <a:pos x="7" y="39"/>
              </a:cxn>
              <a:cxn ang="0">
                <a:pos x="11" y="42"/>
              </a:cxn>
              <a:cxn ang="0">
                <a:pos x="15" y="44"/>
              </a:cxn>
              <a:cxn ang="0">
                <a:pos x="19" y="46"/>
              </a:cxn>
              <a:cxn ang="0">
                <a:pos x="23" y="46"/>
              </a:cxn>
              <a:cxn ang="0">
                <a:pos x="27" y="46"/>
              </a:cxn>
              <a:cxn ang="0">
                <a:pos x="31" y="44"/>
              </a:cxn>
              <a:cxn ang="0">
                <a:pos x="35" y="42"/>
              </a:cxn>
              <a:cxn ang="0">
                <a:pos x="39" y="39"/>
              </a:cxn>
              <a:cxn ang="0">
                <a:pos x="41" y="37"/>
              </a:cxn>
              <a:cxn ang="0">
                <a:pos x="43" y="33"/>
              </a:cxn>
              <a:cxn ang="0">
                <a:pos x="44" y="27"/>
              </a:cxn>
              <a:cxn ang="0">
                <a:pos x="45" y="23"/>
              </a:cxn>
              <a:cxn ang="0">
                <a:pos x="44" y="18"/>
              </a:cxn>
              <a:cxn ang="0">
                <a:pos x="43" y="14"/>
              </a:cxn>
              <a:cxn ang="0">
                <a:pos x="41" y="10"/>
              </a:cxn>
              <a:cxn ang="0">
                <a:pos x="39" y="6"/>
              </a:cxn>
              <a:cxn ang="0">
                <a:pos x="35" y="4"/>
              </a:cxn>
              <a:cxn ang="0">
                <a:pos x="31" y="1"/>
              </a:cxn>
              <a:cxn ang="0">
                <a:pos x="27" y="0"/>
              </a:cxn>
              <a:cxn ang="0">
                <a:pos x="23" y="0"/>
              </a:cxn>
            </a:cxnLst>
            <a:rect l="0" t="0" r="r" b="b"/>
            <a:pathLst>
              <a:path w="45" h="46">
                <a:moveTo>
                  <a:pt x="23" y="0"/>
                </a:moveTo>
                <a:lnTo>
                  <a:pt x="19" y="0"/>
                </a:lnTo>
                <a:lnTo>
                  <a:pt x="15" y="1"/>
                </a:lnTo>
                <a:lnTo>
                  <a:pt x="11" y="4"/>
                </a:lnTo>
                <a:lnTo>
                  <a:pt x="7" y="6"/>
                </a:lnTo>
                <a:lnTo>
                  <a:pt x="4" y="10"/>
                </a:lnTo>
                <a:lnTo>
                  <a:pt x="3" y="14"/>
                </a:lnTo>
                <a:lnTo>
                  <a:pt x="2" y="18"/>
                </a:lnTo>
                <a:lnTo>
                  <a:pt x="0" y="23"/>
                </a:lnTo>
                <a:lnTo>
                  <a:pt x="2" y="27"/>
                </a:lnTo>
                <a:lnTo>
                  <a:pt x="3" y="33"/>
                </a:lnTo>
                <a:lnTo>
                  <a:pt x="4" y="37"/>
                </a:lnTo>
                <a:lnTo>
                  <a:pt x="7" y="39"/>
                </a:lnTo>
                <a:lnTo>
                  <a:pt x="11" y="42"/>
                </a:lnTo>
                <a:lnTo>
                  <a:pt x="15" y="44"/>
                </a:lnTo>
                <a:lnTo>
                  <a:pt x="19" y="46"/>
                </a:lnTo>
                <a:lnTo>
                  <a:pt x="23" y="46"/>
                </a:lnTo>
                <a:lnTo>
                  <a:pt x="27" y="46"/>
                </a:lnTo>
                <a:lnTo>
                  <a:pt x="31" y="44"/>
                </a:lnTo>
                <a:lnTo>
                  <a:pt x="35" y="42"/>
                </a:lnTo>
                <a:lnTo>
                  <a:pt x="39" y="39"/>
                </a:lnTo>
                <a:lnTo>
                  <a:pt x="41" y="37"/>
                </a:lnTo>
                <a:lnTo>
                  <a:pt x="43" y="33"/>
                </a:lnTo>
                <a:lnTo>
                  <a:pt x="44" y="27"/>
                </a:lnTo>
                <a:lnTo>
                  <a:pt x="45" y="23"/>
                </a:lnTo>
                <a:lnTo>
                  <a:pt x="44" y="18"/>
                </a:lnTo>
                <a:lnTo>
                  <a:pt x="43" y="14"/>
                </a:lnTo>
                <a:lnTo>
                  <a:pt x="41" y="10"/>
                </a:lnTo>
                <a:lnTo>
                  <a:pt x="39" y="6"/>
                </a:lnTo>
                <a:lnTo>
                  <a:pt x="35" y="4"/>
                </a:lnTo>
                <a:lnTo>
                  <a:pt x="31" y="1"/>
                </a:lnTo>
                <a:lnTo>
                  <a:pt x="27" y="0"/>
                </a:lnTo>
                <a:lnTo>
                  <a:pt x="23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23" name="Freeform 251"/>
          <p:cNvSpPr>
            <a:spLocks noChangeAspect="1"/>
          </p:cNvSpPr>
          <p:nvPr/>
        </p:nvSpPr>
        <p:spPr bwMode="gray">
          <a:xfrm>
            <a:off x="2555875" y="2841625"/>
            <a:ext cx="76200" cy="85725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6" y="6"/>
              </a:cxn>
              <a:cxn ang="0">
                <a:pos x="4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4" y="35"/>
              </a:cxn>
              <a:cxn ang="0">
                <a:pos x="6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2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2" y="0"/>
              </a:cxn>
            </a:cxnLst>
            <a:rect l="0" t="0" r="r" b="b"/>
            <a:pathLst>
              <a:path w="43" h="46">
                <a:moveTo>
                  <a:pt x="22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6" y="6"/>
                </a:lnTo>
                <a:lnTo>
                  <a:pt x="4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4" y="35"/>
                </a:lnTo>
                <a:lnTo>
                  <a:pt x="6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2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24" name="Freeform 252"/>
          <p:cNvSpPr>
            <a:spLocks noChangeAspect="1"/>
          </p:cNvSpPr>
          <p:nvPr/>
        </p:nvSpPr>
        <p:spPr bwMode="gray">
          <a:xfrm>
            <a:off x="2227263" y="3346450"/>
            <a:ext cx="82550" cy="93663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6" y="1"/>
              </a:cxn>
              <a:cxn ang="0">
                <a:pos x="12" y="3"/>
              </a:cxn>
              <a:cxn ang="0">
                <a:pos x="9" y="4"/>
              </a:cxn>
              <a:cxn ang="0">
                <a:pos x="5" y="8"/>
              </a:cxn>
              <a:cxn ang="0">
                <a:pos x="3" y="10"/>
              </a:cxn>
              <a:cxn ang="0">
                <a:pos x="1" y="14"/>
              </a:cxn>
              <a:cxn ang="0">
                <a:pos x="0" y="20"/>
              </a:cxn>
              <a:cxn ang="0">
                <a:pos x="0" y="25"/>
              </a:cxn>
              <a:cxn ang="0">
                <a:pos x="0" y="29"/>
              </a:cxn>
              <a:cxn ang="0">
                <a:pos x="1" y="34"/>
              </a:cxn>
              <a:cxn ang="0">
                <a:pos x="3" y="38"/>
              </a:cxn>
              <a:cxn ang="0">
                <a:pos x="5" y="41"/>
              </a:cxn>
              <a:cxn ang="0">
                <a:pos x="9" y="45"/>
              </a:cxn>
              <a:cxn ang="0">
                <a:pos x="12" y="46"/>
              </a:cxn>
              <a:cxn ang="0">
                <a:pos x="16" y="47"/>
              </a:cxn>
              <a:cxn ang="0">
                <a:pos x="21" y="49"/>
              </a:cxn>
              <a:cxn ang="0">
                <a:pos x="25" y="47"/>
              </a:cxn>
              <a:cxn ang="0">
                <a:pos x="29" y="46"/>
              </a:cxn>
              <a:cxn ang="0">
                <a:pos x="33" y="45"/>
              </a:cxn>
              <a:cxn ang="0">
                <a:pos x="36" y="41"/>
              </a:cxn>
              <a:cxn ang="0">
                <a:pos x="38" y="38"/>
              </a:cxn>
              <a:cxn ang="0">
                <a:pos x="40" y="34"/>
              </a:cxn>
              <a:cxn ang="0">
                <a:pos x="41" y="29"/>
              </a:cxn>
              <a:cxn ang="0">
                <a:pos x="42" y="25"/>
              </a:cxn>
              <a:cxn ang="0">
                <a:pos x="41" y="20"/>
              </a:cxn>
              <a:cxn ang="0">
                <a:pos x="40" y="14"/>
              </a:cxn>
              <a:cxn ang="0">
                <a:pos x="38" y="10"/>
              </a:cxn>
              <a:cxn ang="0">
                <a:pos x="36" y="8"/>
              </a:cxn>
              <a:cxn ang="0">
                <a:pos x="33" y="4"/>
              </a:cxn>
              <a:cxn ang="0">
                <a:pos x="29" y="3"/>
              </a:cxn>
              <a:cxn ang="0">
                <a:pos x="25" y="1"/>
              </a:cxn>
              <a:cxn ang="0">
                <a:pos x="21" y="0"/>
              </a:cxn>
            </a:cxnLst>
            <a:rect l="0" t="0" r="r" b="b"/>
            <a:pathLst>
              <a:path w="42" h="49">
                <a:moveTo>
                  <a:pt x="21" y="0"/>
                </a:moveTo>
                <a:lnTo>
                  <a:pt x="16" y="1"/>
                </a:lnTo>
                <a:lnTo>
                  <a:pt x="12" y="3"/>
                </a:lnTo>
                <a:lnTo>
                  <a:pt x="9" y="4"/>
                </a:lnTo>
                <a:lnTo>
                  <a:pt x="5" y="8"/>
                </a:lnTo>
                <a:lnTo>
                  <a:pt x="3" y="10"/>
                </a:lnTo>
                <a:lnTo>
                  <a:pt x="1" y="14"/>
                </a:lnTo>
                <a:lnTo>
                  <a:pt x="0" y="20"/>
                </a:lnTo>
                <a:lnTo>
                  <a:pt x="0" y="25"/>
                </a:lnTo>
                <a:lnTo>
                  <a:pt x="0" y="29"/>
                </a:lnTo>
                <a:lnTo>
                  <a:pt x="1" y="34"/>
                </a:lnTo>
                <a:lnTo>
                  <a:pt x="3" y="38"/>
                </a:lnTo>
                <a:lnTo>
                  <a:pt x="5" y="41"/>
                </a:lnTo>
                <a:lnTo>
                  <a:pt x="9" y="45"/>
                </a:lnTo>
                <a:lnTo>
                  <a:pt x="12" y="46"/>
                </a:lnTo>
                <a:lnTo>
                  <a:pt x="16" y="47"/>
                </a:lnTo>
                <a:lnTo>
                  <a:pt x="21" y="49"/>
                </a:lnTo>
                <a:lnTo>
                  <a:pt x="25" y="47"/>
                </a:lnTo>
                <a:lnTo>
                  <a:pt x="29" y="46"/>
                </a:lnTo>
                <a:lnTo>
                  <a:pt x="33" y="45"/>
                </a:lnTo>
                <a:lnTo>
                  <a:pt x="36" y="41"/>
                </a:lnTo>
                <a:lnTo>
                  <a:pt x="38" y="38"/>
                </a:lnTo>
                <a:lnTo>
                  <a:pt x="40" y="34"/>
                </a:lnTo>
                <a:lnTo>
                  <a:pt x="41" y="29"/>
                </a:lnTo>
                <a:lnTo>
                  <a:pt x="42" y="25"/>
                </a:lnTo>
                <a:lnTo>
                  <a:pt x="41" y="20"/>
                </a:lnTo>
                <a:lnTo>
                  <a:pt x="40" y="14"/>
                </a:lnTo>
                <a:lnTo>
                  <a:pt x="38" y="10"/>
                </a:lnTo>
                <a:lnTo>
                  <a:pt x="36" y="8"/>
                </a:lnTo>
                <a:lnTo>
                  <a:pt x="33" y="4"/>
                </a:lnTo>
                <a:lnTo>
                  <a:pt x="29" y="3"/>
                </a:lnTo>
                <a:lnTo>
                  <a:pt x="25" y="1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04125" name="Freeform 253"/>
          <p:cNvSpPr>
            <a:spLocks noChangeAspect="1"/>
          </p:cNvSpPr>
          <p:nvPr/>
        </p:nvSpPr>
        <p:spPr bwMode="gray">
          <a:xfrm>
            <a:off x="4459288" y="2647950"/>
            <a:ext cx="77787" cy="87313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6" y="6"/>
              </a:cxn>
              <a:cxn ang="0">
                <a:pos x="4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4" y="35"/>
              </a:cxn>
              <a:cxn ang="0">
                <a:pos x="6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2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2" y="0"/>
              </a:cxn>
            </a:cxnLst>
            <a:rect l="0" t="0" r="r" b="b"/>
            <a:pathLst>
              <a:path w="43" h="46">
                <a:moveTo>
                  <a:pt x="22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6" y="6"/>
                </a:lnTo>
                <a:lnTo>
                  <a:pt x="4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4" y="35"/>
                </a:lnTo>
                <a:lnTo>
                  <a:pt x="6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2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26" name="Freeform 254"/>
          <p:cNvSpPr>
            <a:spLocks noChangeAspect="1"/>
          </p:cNvSpPr>
          <p:nvPr/>
        </p:nvSpPr>
        <p:spPr bwMode="gray">
          <a:xfrm>
            <a:off x="2181225" y="3073400"/>
            <a:ext cx="79375" cy="85725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6" y="0"/>
              </a:cxn>
              <a:cxn ang="0">
                <a:pos x="12" y="3"/>
              </a:cxn>
              <a:cxn ang="0">
                <a:pos x="10" y="4"/>
              </a:cxn>
              <a:cxn ang="0">
                <a:pos x="6" y="7"/>
              </a:cxn>
              <a:cxn ang="0">
                <a:pos x="3" y="11"/>
              </a:cxn>
              <a:cxn ang="0">
                <a:pos x="2" y="15"/>
              </a:cxn>
              <a:cxn ang="0">
                <a:pos x="0" y="19"/>
              </a:cxn>
              <a:cxn ang="0">
                <a:pos x="0" y="23"/>
              </a:cxn>
              <a:cxn ang="0">
                <a:pos x="0" y="28"/>
              </a:cxn>
              <a:cxn ang="0">
                <a:pos x="2" y="32"/>
              </a:cxn>
              <a:cxn ang="0">
                <a:pos x="3" y="36"/>
              </a:cxn>
              <a:cxn ang="0">
                <a:pos x="6" y="40"/>
              </a:cxn>
              <a:cxn ang="0">
                <a:pos x="10" y="42"/>
              </a:cxn>
              <a:cxn ang="0">
                <a:pos x="12" y="44"/>
              </a:cxn>
              <a:cxn ang="0">
                <a:pos x="16" y="45"/>
              </a:cxn>
              <a:cxn ang="0">
                <a:pos x="21" y="46"/>
              </a:cxn>
              <a:cxn ang="0">
                <a:pos x="25" y="45"/>
              </a:cxn>
              <a:cxn ang="0">
                <a:pos x="29" y="44"/>
              </a:cxn>
              <a:cxn ang="0">
                <a:pos x="33" y="42"/>
              </a:cxn>
              <a:cxn ang="0">
                <a:pos x="36" y="40"/>
              </a:cxn>
              <a:cxn ang="0">
                <a:pos x="38" y="36"/>
              </a:cxn>
              <a:cxn ang="0">
                <a:pos x="41" y="32"/>
              </a:cxn>
              <a:cxn ang="0">
                <a:pos x="42" y="28"/>
              </a:cxn>
              <a:cxn ang="0">
                <a:pos x="42" y="23"/>
              </a:cxn>
              <a:cxn ang="0">
                <a:pos x="42" y="19"/>
              </a:cxn>
              <a:cxn ang="0">
                <a:pos x="41" y="15"/>
              </a:cxn>
              <a:cxn ang="0">
                <a:pos x="38" y="11"/>
              </a:cxn>
              <a:cxn ang="0">
                <a:pos x="36" y="7"/>
              </a:cxn>
              <a:cxn ang="0">
                <a:pos x="33" y="4"/>
              </a:cxn>
              <a:cxn ang="0">
                <a:pos x="29" y="3"/>
              </a:cxn>
              <a:cxn ang="0">
                <a:pos x="25" y="0"/>
              </a:cxn>
              <a:cxn ang="0">
                <a:pos x="21" y="0"/>
              </a:cxn>
            </a:cxnLst>
            <a:rect l="0" t="0" r="r" b="b"/>
            <a:pathLst>
              <a:path w="42" h="46">
                <a:moveTo>
                  <a:pt x="21" y="0"/>
                </a:moveTo>
                <a:lnTo>
                  <a:pt x="16" y="0"/>
                </a:lnTo>
                <a:lnTo>
                  <a:pt x="12" y="3"/>
                </a:lnTo>
                <a:lnTo>
                  <a:pt x="10" y="4"/>
                </a:lnTo>
                <a:lnTo>
                  <a:pt x="6" y="7"/>
                </a:lnTo>
                <a:lnTo>
                  <a:pt x="3" y="11"/>
                </a:lnTo>
                <a:lnTo>
                  <a:pt x="2" y="15"/>
                </a:lnTo>
                <a:lnTo>
                  <a:pt x="0" y="19"/>
                </a:lnTo>
                <a:lnTo>
                  <a:pt x="0" y="23"/>
                </a:lnTo>
                <a:lnTo>
                  <a:pt x="0" y="28"/>
                </a:lnTo>
                <a:lnTo>
                  <a:pt x="2" y="32"/>
                </a:lnTo>
                <a:lnTo>
                  <a:pt x="3" y="36"/>
                </a:lnTo>
                <a:lnTo>
                  <a:pt x="6" y="40"/>
                </a:lnTo>
                <a:lnTo>
                  <a:pt x="10" y="42"/>
                </a:lnTo>
                <a:lnTo>
                  <a:pt x="12" y="44"/>
                </a:lnTo>
                <a:lnTo>
                  <a:pt x="16" y="45"/>
                </a:lnTo>
                <a:lnTo>
                  <a:pt x="21" y="46"/>
                </a:lnTo>
                <a:lnTo>
                  <a:pt x="25" y="45"/>
                </a:lnTo>
                <a:lnTo>
                  <a:pt x="29" y="44"/>
                </a:lnTo>
                <a:lnTo>
                  <a:pt x="33" y="42"/>
                </a:lnTo>
                <a:lnTo>
                  <a:pt x="36" y="40"/>
                </a:lnTo>
                <a:lnTo>
                  <a:pt x="38" y="36"/>
                </a:lnTo>
                <a:lnTo>
                  <a:pt x="41" y="32"/>
                </a:lnTo>
                <a:lnTo>
                  <a:pt x="42" y="28"/>
                </a:lnTo>
                <a:lnTo>
                  <a:pt x="42" y="23"/>
                </a:lnTo>
                <a:lnTo>
                  <a:pt x="42" y="19"/>
                </a:lnTo>
                <a:lnTo>
                  <a:pt x="41" y="15"/>
                </a:lnTo>
                <a:lnTo>
                  <a:pt x="38" y="11"/>
                </a:lnTo>
                <a:lnTo>
                  <a:pt x="36" y="7"/>
                </a:lnTo>
                <a:lnTo>
                  <a:pt x="33" y="4"/>
                </a:lnTo>
                <a:lnTo>
                  <a:pt x="29" y="3"/>
                </a:lnTo>
                <a:lnTo>
                  <a:pt x="25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27" name="Freeform 255"/>
          <p:cNvSpPr>
            <a:spLocks noChangeAspect="1"/>
          </p:cNvSpPr>
          <p:nvPr/>
        </p:nvSpPr>
        <p:spPr bwMode="gray">
          <a:xfrm>
            <a:off x="6764338" y="3744913"/>
            <a:ext cx="84137" cy="85725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17" y="1"/>
              </a:cxn>
              <a:cxn ang="0">
                <a:pos x="13" y="2"/>
              </a:cxn>
              <a:cxn ang="0">
                <a:pos x="9" y="4"/>
              </a:cxn>
              <a:cxn ang="0">
                <a:pos x="7" y="6"/>
              </a:cxn>
              <a:cxn ang="0">
                <a:pos x="4" y="10"/>
              </a:cxn>
              <a:cxn ang="0">
                <a:pos x="1" y="14"/>
              </a:cxn>
              <a:cxn ang="0">
                <a:pos x="0" y="18"/>
              </a:cxn>
              <a:cxn ang="0">
                <a:pos x="0" y="22"/>
              </a:cxn>
              <a:cxn ang="0">
                <a:pos x="0" y="26"/>
              </a:cxn>
              <a:cxn ang="0">
                <a:pos x="1" y="31"/>
              </a:cxn>
              <a:cxn ang="0">
                <a:pos x="4" y="34"/>
              </a:cxn>
              <a:cxn ang="0">
                <a:pos x="7" y="38"/>
              </a:cxn>
              <a:cxn ang="0">
                <a:pos x="9" y="40"/>
              </a:cxn>
              <a:cxn ang="0">
                <a:pos x="13" y="42"/>
              </a:cxn>
              <a:cxn ang="0">
                <a:pos x="17" y="43"/>
              </a:cxn>
              <a:cxn ang="0">
                <a:pos x="22" y="44"/>
              </a:cxn>
              <a:cxn ang="0">
                <a:pos x="26" y="43"/>
              </a:cxn>
              <a:cxn ang="0">
                <a:pos x="30" y="42"/>
              </a:cxn>
              <a:cxn ang="0">
                <a:pos x="34" y="40"/>
              </a:cxn>
              <a:cxn ang="0">
                <a:pos x="38" y="38"/>
              </a:cxn>
              <a:cxn ang="0">
                <a:pos x="41" y="34"/>
              </a:cxn>
              <a:cxn ang="0">
                <a:pos x="42" y="31"/>
              </a:cxn>
              <a:cxn ang="0">
                <a:pos x="43" y="26"/>
              </a:cxn>
              <a:cxn ang="0">
                <a:pos x="45" y="22"/>
              </a:cxn>
              <a:cxn ang="0">
                <a:pos x="43" y="18"/>
              </a:cxn>
              <a:cxn ang="0">
                <a:pos x="42" y="14"/>
              </a:cxn>
              <a:cxn ang="0">
                <a:pos x="41" y="10"/>
              </a:cxn>
              <a:cxn ang="0">
                <a:pos x="38" y="6"/>
              </a:cxn>
              <a:cxn ang="0">
                <a:pos x="34" y="4"/>
              </a:cxn>
              <a:cxn ang="0">
                <a:pos x="30" y="2"/>
              </a:cxn>
              <a:cxn ang="0">
                <a:pos x="26" y="1"/>
              </a:cxn>
              <a:cxn ang="0">
                <a:pos x="22" y="0"/>
              </a:cxn>
            </a:cxnLst>
            <a:rect l="0" t="0" r="r" b="b"/>
            <a:pathLst>
              <a:path w="45" h="44">
                <a:moveTo>
                  <a:pt x="22" y="0"/>
                </a:moveTo>
                <a:lnTo>
                  <a:pt x="17" y="1"/>
                </a:lnTo>
                <a:lnTo>
                  <a:pt x="13" y="2"/>
                </a:lnTo>
                <a:lnTo>
                  <a:pt x="9" y="4"/>
                </a:lnTo>
                <a:lnTo>
                  <a:pt x="7" y="6"/>
                </a:lnTo>
                <a:lnTo>
                  <a:pt x="4" y="10"/>
                </a:lnTo>
                <a:lnTo>
                  <a:pt x="1" y="14"/>
                </a:lnTo>
                <a:lnTo>
                  <a:pt x="0" y="18"/>
                </a:lnTo>
                <a:lnTo>
                  <a:pt x="0" y="22"/>
                </a:lnTo>
                <a:lnTo>
                  <a:pt x="0" y="26"/>
                </a:lnTo>
                <a:lnTo>
                  <a:pt x="1" y="31"/>
                </a:lnTo>
                <a:lnTo>
                  <a:pt x="4" y="34"/>
                </a:lnTo>
                <a:lnTo>
                  <a:pt x="7" y="38"/>
                </a:lnTo>
                <a:lnTo>
                  <a:pt x="9" y="40"/>
                </a:lnTo>
                <a:lnTo>
                  <a:pt x="13" y="42"/>
                </a:lnTo>
                <a:lnTo>
                  <a:pt x="17" y="43"/>
                </a:lnTo>
                <a:lnTo>
                  <a:pt x="22" y="44"/>
                </a:lnTo>
                <a:lnTo>
                  <a:pt x="26" y="43"/>
                </a:lnTo>
                <a:lnTo>
                  <a:pt x="30" y="42"/>
                </a:lnTo>
                <a:lnTo>
                  <a:pt x="34" y="40"/>
                </a:lnTo>
                <a:lnTo>
                  <a:pt x="38" y="38"/>
                </a:lnTo>
                <a:lnTo>
                  <a:pt x="41" y="34"/>
                </a:lnTo>
                <a:lnTo>
                  <a:pt x="42" y="31"/>
                </a:lnTo>
                <a:lnTo>
                  <a:pt x="43" y="26"/>
                </a:lnTo>
                <a:lnTo>
                  <a:pt x="45" y="22"/>
                </a:lnTo>
                <a:lnTo>
                  <a:pt x="43" y="18"/>
                </a:lnTo>
                <a:lnTo>
                  <a:pt x="42" y="14"/>
                </a:lnTo>
                <a:lnTo>
                  <a:pt x="41" y="10"/>
                </a:lnTo>
                <a:lnTo>
                  <a:pt x="38" y="6"/>
                </a:lnTo>
                <a:lnTo>
                  <a:pt x="34" y="4"/>
                </a:lnTo>
                <a:lnTo>
                  <a:pt x="30" y="2"/>
                </a:lnTo>
                <a:lnTo>
                  <a:pt x="26" y="1"/>
                </a:lnTo>
                <a:lnTo>
                  <a:pt x="22" y="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4128" name="Freeform 256"/>
          <p:cNvSpPr>
            <a:spLocks noChangeAspect="1"/>
          </p:cNvSpPr>
          <p:nvPr/>
        </p:nvSpPr>
        <p:spPr bwMode="gray">
          <a:xfrm>
            <a:off x="7335838" y="3443288"/>
            <a:ext cx="82550" cy="85725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17" y="0"/>
              </a:cxn>
              <a:cxn ang="0">
                <a:pos x="13" y="1"/>
              </a:cxn>
              <a:cxn ang="0">
                <a:pos x="9" y="4"/>
              </a:cxn>
              <a:cxn ang="0">
                <a:pos x="5" y="6"/>
              </a:cxn>
              <a:cxn ang="0">
                <a:pos x="3" y="9"/>
              </a:cxn>
              <a:cxn ang="0">
                <a:pos x="1" y="13"/>
              </a:cxn>
              <a:cxn ang="0">
                <a:pos x="0" y="18"/>
              </a:cxn>
              <a:cxn ang="0">
                <a:pos x="0" y="22"/>
              </a:cxn>
              <a:cxn ang="0">
                <a:pos x="0" y="27"/>
              </a:cxn>
              <a:cxn ang="0">
                <a:pos x="1" y="31"/>
              </a:cxn>
              <a:cxn ang="0">
                <a:pos x="3" y="35"/>
              </a:cxn>
              <a:cxn ang="0">
                <a:pos x="5" y="39"/>
              </a:cxn>
              <a:cxn ang="0">
                <a:pos x="9" y="42"/>
              </a:cxn>
              <a:cxn ang="0">
                <a:pos x="13" y="45"/>
              </a:cxn>
              <a:cxn ang="0">
                <a:pos x="17" y="46"/>
              </a:cxn>
              <a:cxn ang="0">
                <a:pos x="21" y="46"/>
              </a:cxn>
              <a:cxn ang="0">
                <a:pos x="26" y="46"/>
              </a:cxn>
              <a:cxn ang="0">
                <a:pos x="30" y="45"/>
              </a:cxn>
              <a:cxn ang="0">
                <a:pos x="34" y="42"/>
              </a:cxn>
              <a:cxn ang="0">
                <a:pos x="37" y="39"/>
              </a:cxn>
              <a:cxn ang="0">
                <a:pos x="39" y="35"/>
              </a:cxn>
              <a:cxn ang="0">
                <a:pos x="42" y="31"/>
              </a:cxn>
              <a:cxn ang="0">
                <a:pos x="43" y="27"/>
              </a:cxn>
              <a:cxn ang="0">
                <a:pos x="43" y="22"/>
              </a:cxn>
              <a:cxn ang="0">
                <a:pos x="43" y="18"/>
              </a:cxn>
              <a:cxn ang="0">
                <a:pos x="42" y="13"/>
              </a:cxn>
              <a:cxn ang="0">
                <a:pos x="39" y="9"/>
              </a:cxn>
              <a:cxn ang="0">
                <a:pos x="37" y="6"/>
              </a:cxn>
              <a:cxn ang="0">
                <a:pos x="34" y="4"/>
              </a:cxn>
              <a:cxn ang="0">
                <a:pos x="30" y="1"/>
              </a:cxn>
              <a:cxn ang="0">
                <a:pos x="26" y="0"/>
              </a:cxn>
              <a:cxn ang="0">
                <a:pos x="21" y="0"/>
              </a:cxn>
            </a:cxnLst>
            <a:rect l="0" t="0" r="r" b="b"/>
            <a:pathLst>
              <a:path w="43" h="46">
                <a:moveTo>
                  <a:pt x="21" y="0"/>
                </a:moveTo>
                <a:lnTo>
                  <a:pt x="17" y="0"/>
                </a:lnTo>
                <a:lnTo>
                  <a:pt x="13" y="1"/>
                </a:lnTo>
                <a:lnTo>
                  <a:pt x="9" y="4"/>
                </a:lnTo>
                <a:lnTo>
                  <a:pt x="5" y="6"/>
                </a:lnTo>
                <a:lnTo>
                  <a:pt x="3" y="9"/>
                </a:lnTo>
                <a:lnTo>
                  <a:pt x="1" y="13"/>
                </a:lnTo>
                <a:lnTo>
                  <a:pt x="0" y="18"/>
                </a:lnTo>
                <a:lnTo>
                  <a:pt x="0" y="22"/>
                </a:lnTo>
                <a:lnTo>
                  <a:pt x="0" y="27"/>
                </a:lnTo>
                <a:lnTo>
                  <a:pt x="1" y="31"/>
                </a:lnTo>
                <a:lnTo>
                  <a:pt x="3" y="35"/>
                </a:lnTo>
                <a:lnTo>
                  <a:pt x="5" y="39"/>
                </a:lnTo>
                <a:lnTo>
                  <a:pt x="9" y="42"/>
                </a:lnTo>
                <a:lnTo>
                  <a:pt x="13" y="45"/>
                </a:lnTo>
                <a:lnTo>
                  <a:pt x="17" y="46"/>
                </a:lnTo>
                <a:lnTo>
                  <a:pt x="21" y="46"/>
                </a:lnTo>
                <a:lnTo>
                  <a:pt x="26" y="46"/>
                </a:lnTo>
                <a:lnTo>
                  <a:pt x="30" y="45"/>
                </a:lnTo>
                <a:lnTo>
                  <a:pt x="34" y="42"/>
                </a:lnTo>
                <a:lnTo>
                  <a:pt x="37" y="39"/>
                </a:lnTo>
                <a:lnTo>
                  <a:pt x="39" y="35"/>
                </a:lnTo>
                <a:lnTo>
                  <a:pt x="42" y="31"/>
                </a:lnTo>
                <a:lnTo>
                  <a:pt x="43" y="27"/>
                </a:lnTo>
                <a:lnTo>
                  <a:pt x="43" y="22"/>
                </a:lnTo>
                <a:lnTo>
                  <a:pt x="43" y="18"/>
                </a:lnTo>
                <a:lnTo>
                  <a:pt x="42" y="13"/>
                </a:lnTo>
                <a:lnTo>
                  <a:pt x="39" y="9"/>
                </a:lnTo>
                <a:lnTo>
                  <a:pt x="37" y="6"/>
                </a:lnTo>
                <a:lnTo>
                  <a:pt x="34" y="4"/>
                </a:lnTo>
                <a:lnTo>
                  <a:pt x="30" y="1"/>
                </a:lnTo>
                <a:lnTo>
                  <a:pt x="26" y="0"/>
                </a:lnTo>
                <a:lnTo>
                  <a:pt x="21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cxnSp>
        <p:nvCxnSpPr>
          <p:cNvPr id="1104129" name="AutoShape 257"/>
          <p:cNvCxnSpPr>
            <a:cxnSpLocks noChangeAspect="1" noChangeShapeType="1"/>
            <a:stCxn id="1104093" idx="1"/>
            <a:endCxn id="1104011" idx="2"/>
          </p:cNvCxnSpPr>
          <p:nvPr/>
        </p:nvCxnSpPr>
        <p:spPr bwMode="auto">
          <a:xfrm rot="5400000" flipH="1">
            <a:off x="2019300" y="2843213"/>
            <a:ext cx="144463" cy="158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30" name="AutoShape 258"/>
          <p:cNvCxnSpPr>
            <a:cxnSpLocks noChangeAspect="1" noChangeShapeType="1"/>
            <a:stCxn id="1104033" idx="2"/>
            <a:endCxn id="1104125" idx="1"/>
          </p:cNvCxnSpPr>
          <p:nvPr/>
        </p:nvCxnSpPr>
        <p:spPr bwMode="auto">
          <a:xfrm rot="16200000" flipH="1">
            <a:off x="3979863" y="2136775"/>
            <a:ext cx="711200" cy="31115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31" name="AutoShape 259"/>
          <p:cNvCxnSpPr>
            <a:cxnSpLocks noChangeAspect="1" noChangeShapeType="1"/>
            <a:stCxn id="1104044" idx="2"/>
            <a:endCxn id="1104120" idx="32"/>
          </p:cNvCxnSpPr>
          <p:nvPr/>
        </p:nvCxnSpPr>
        <p:spPr bwMode="auto">
          <a:xfrm rot="16200000" flipH="1">
            <a:off x="3910013" y="2058988"/>
            <a:ext cx="266700" cy="774700"/>
          </a:xfrm>
          <a:prstGeom prst="bentConnector3">
            <a:avLst>
              <a:gd name="adj1" fmla="val 33329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32" name="AutoShape 260"/>
          <p:cNvCxnSpPr>
            <a:cxnSpLocks noChangeAspect="1" noChangeShapeType="1"/>
            <a:stCxn id="1104014" idx="3"/>
            <a:endCxn id="1104054" idx="8"/>
          </p:cNvCxnSpPr>
          <p:nvPr/>
        </p:nvCxnSpPr>
        <p:spPr bwMode="auto">
          <a:xfrm>
            <a:off x="3989388" y="2603500"/>
            <a:ext cx="288925" cy="0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1104133" name="AutoShape 261"/>
          <p:cNvCxnSpPr>
            <a:cxnSpLocks noChangeAspect="1" noChangeShapeType="1"/>
            <a:stCxn id="1104016" idx="2"/>
            <a:endCxn id="1104052" idx="32"/>
          </p:cNvCxnSpPr>
          <p:nvPr/>
        </p:nvCxnSpPr>
        <p:spPr bwMode="auto">
          <a:xfrm rot="5400000">
            <a:off x="4709319" y="2101057"/>
            <a:ext cx="327025" cy="59848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34" name="AutoShape 262"/>
          <p:cNvCxnSpPr>
            <a:cxnSpLocks noChangeAspect="1" noChangeShapeType="1"/>
            <a:stCxn id="1104015" idx="3"/>
            <a:endCxn id="1104106" idx="9"/>
          </p:cNvCxnSpPr>
          <p:nvPr/>
        </p:nvCxnSpPr>
        <p:spPr bwMode="auto">
          <a:xfrm>
            <a:off x="4068763" y="2757488"/>
            <a:ext cx="244475" cy="1587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1104135" name="AutoShape 263"/>
          <p:cNvCxnSpPr>
            <a:cxnSpLocks noChangeAspect="1" noChangeShapeType="1"/>
            <a:stCxn id="1104024" idx="3"/>
            <a:endCxn id="1104105" idx="9"/>
          </p:cNvCxnSpPr>
          <p:nvPr/>
        </p:nvCxnSpPr>
        <p:spPr bwMode="auto">
          <a:xfrm flipV="1">
            <a:off x="4005263" y="3009900"/>
            <a:ext cx="141287" cy="1588"/>
          </a:xfrm>
          <a:prstGeom prst="straightConnector1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</p:cxnSp>
      <p:cxnSp>
        <p:nvCxnSpPr>
          <p:cNvPr id="1104136" name="AutoShape 264"/>
          <p:cNvCxnSpPr>
            <a:cxnSpLocks noChangeAspect="1" noChangeShapeType="1"/>
            <a:stCxn id="1104099" idx="7"/>
            <a:endCxn id="1104002" idx="1"/>
          </p:cNvCxnSpPr>
          <p:nvPr/>
        </p:nvCxnSpPr>
        <p:spPr bwMode="auto">
          <a:xfrm rot="10800000">
            <a:off x="1644650" y="2257425"/>
            <a:ext cx="354013" cy="679450"/>
          </a:xfrm>
          <a:prstGeom prst="bentConnector3">
            <a:avLst>
              <a:gd name="adj1" fmla="val 110875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37" name="AutoShape 265"/>
          <p:cNvCxnSpPr>
            <a:cxnSpLocks noChangeAspect="1" noChangeShapeType="1"/>
            <a:stCxn id="1104010" idx="1"/>
            <a:endCxn id="1104097" idx="3"/>
          </p:cNvCxnSpPr>
          <p:nvPr/>
        </p:nvCxnSpPr>
        <p:spPr bwMode="auto">
          <a:xfrm rot="10800000" flipH="1" flipV="1">
            <a:off x="2339975" y="2368550"/>
            <a:ext cx="46038" cy="476250"/>
          </a:xfrm>
          <a:prstGeom prst="bentConnector4">
            <a:avLst>
              <a:gd name="adj1" fmla="val -464514"/>
              <a:gd name="adj2" fmla="val 55903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38" name="AutoShape 266"/>
          <p:cNvCxnSpPr>
            <a:cxnSpLocks noChangeAspect="1" noChangeShapeType="1"/>
            <a:stCxn id="1104050" idx="19"/>
            <a:endCxn id="1104048" idx="1"/>
          </p:cNvCxnSpPr>
          <p:nvPr/>
        </p:nvCxnSpPr>
        <p:spPr bwMode="auto">
          <a:xfrm rot="16200000" flipH="1">
            <a:off x="2363788" y="3135313"/>
            <a:ext cx="428625" cy="66675"/>
          </a:xfrm>
          <a:prstGeom prst="bentConnector2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39" name="AutoShape 267"/>
          <p:cNvCxnSpPr>
            <a:cxnSpLocks noChangeAspect="1" noChangeShapeType="1"/>
            <a:stCxn id="1104121" idx="16"/>
            <a:endCxn id="1104000" idx="1"/>
          </p:cNvCxnSpPr>
          <p:nvPr/>
        </p:nvCxnSpPr>
        <p:spPr bwMode="auto">
          <a:xfrm rot="16200000" flipH="1">
            <a:off x="2152651" y="3257550"/>
            <a:ext cx="728662" cy="255587"/>
          </a:xfrm>
          <a:prstGeom prst="bentConnector2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40" name="AutoShape 268"/>
          <p:cNvCxnSpPr>
            <a:cxnSpLocks noChangeAspect="1" noChangeShapeType="1"/>
            <a:stCxn id="1104122" idx="17"/>
            <a:endCxn id="1104043" idx="1"/>
          </p:cNvCxnSpPr>
          <p:nvPr/>
        </p:nvCxnSpPr>
        <p:spPr bwMode="auto">
          <a:xfrm rot="16200000" flipH="1">
            <a:off x="2274094" y="3198019"/>
            <a:ext cx="515937" cy="161925"/>
          </a:xfrm>
          <a:prstGeom prst="bentConnector2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41" name="AutoShape 269"/>
          <p:cNvCxnSpPr>
            <a:cxnSpLocks noChangeAspect="1" noChangeShapeType="1"/>
            <a:stCxn id="1104123" idx="9"/>
            <a:endCxn id="1104036" idx="1"/>
          </p:cNvCxnSpPr>
          <p:nvPr/>
        </p:nvCxnSpPr>
        <p:spPr bwMode="auto">
          <a:xfrm rot="10800000" flipH="1" flipV="1">
            <a:off x="2555875" y="2892425"/>
            <a:ext cx="93663" cy="285750"/>
          </a:xfrm>
          <a:prstGeom prst="bentConnector3">
            <a:avLst>
              <a:gd name="adj1" fmla="val 28569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42" name="AutoShape 270"/>
          <p:cNvCxnSpPr>
            <a:cxnSpLocks noChangeAspect="1" noChangeShapeType="1"/>
            <a:stCxn id="1104123" idx="25"/>
            <a:endCxn id="1104009" idx="1"/>
          </p:cNvCxnSpPr>
          <p:nvPr/>
        </p:nvCxnSpPr>
        <p:spPr bwMode="auto">
          <a:xfrm>
            <a:off x="2632075" y="2874963"/>
            <a:ext cx="87313" cy="134937"/>
          </a:xfrm>
          <a:prstGeom prst="bentConnector3">
            <a:avLst>
              <a:gd name="adj1" fmla="val 49153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43" name="AutoShape 271"/>
          <p:cNvCxnSpPr>
            <a:cxnSpLocks noChangeAspect="1" noChangeShapeType="1"/>
            <a:stCxn id="1104108" idx="27"/>
            <a:endCxn id="1104040" idx="2"/>
          </p:cNvCxnSpPr>
          <p:nvPr/>
        </p:nvCxnSpPr>
        <p:spPr bwMode="auto">
          <a:xfrm flipV="1">
            <a:off x="2573338" y="2463800"/>
            <a:ext cx="539750" cy="238125"/>
          </a:xfrm>
          <a:prstGeom prst="bentConnector2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44" name="AutoShape 272"/>
          <p:cNvCxnSpPr>
            <a:cxnSpLocks noChangeAspect="1" noChangeShapeType="1"/>
            <a:stCxn id="1104017" idx="1"/>
            <a:endCxn id="1104116" idx="27"/>
          </p:cNvCxnSpPr>
          <p:nvPr/>
        </p:nvCxnSpPr>
        <p:spPr bwMode="auto">
          <a:xfrm rot="10800000" flipV="1">
            <a:off x="4560888" y="2579688"/>
            <a:ext cx="233362" cy="188912"/>
          </a:xfrm>
          <a:prstGeom prst="bentConnector3">
            <a:avLst>
              <a:gd name="adj1" fmla="val 48102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45" name="AutoShape 273"/>
          <p:cNvCxnSpPr>
            <a:cxnSpLocks noChangeAspect="1" noChangeShapeType="1"/>
            <a:stCxn id="1104039" idx="1"/>
            <a:endCxn id="1104115" idx="23"/>
          </p:cNvCxnSpPr>
          <p:nvPr/>
        </p:nvCxnSpPr>
        <p:spPr bwMode="auto">
          <a:xfrm rot="10800000" flipV="1">
            <a:off x="4656138" y="2860675"/>
            <a:ext cx="84137" cy="26988"/>
          </a:xfrm>
          <a:prstGeom prst="bentConnector3">
            <a:avLst>
              <a:gd name="adj1" fmla="val 49125"/>
            </a:avLst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46" name="AutoShape 274"/>
          <p:cNvCxnSpPr>
            <a:cxnSpLocks noChangeAspect="1" noChangeShapeType="1"/>
            <a:stCxn id="1103994" idx="0"/>
            <a:endCxn id="1104058" idx="15"/>
          </p:cNvCxnSpPr>
          <p:nvPr/>
        </p:nvCxnSpPr>
        <p:spPr bwMode="auto">
          <a:xfrm rot="16200000">
            <a:off x="4737894" y="3132932"/>
            <a:ext cx="180975" cy="96837"/>
          </a:xfrm>
          <a:prstGeom prst="bentConnector3">
            <a:avLst>
              <a:gd name="adj1" fmla="val 50407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47" name="AutoShape 275"/>
          <p:cNvCxnSpPr>
            <a:cxnSpLocks noChangeAspect="1" noChangeShapeType="1"/>
            <a:stCxn id="1104034" idx="0"/>
            <a:endCxn id="1104107" idx="19"/>
          </p:cNvCxnSpPr>
          <p:nvPr/>
        </p:nvCxnSpPr>
        <p:spPr bwMode="auto">
          <a:xfrm rot="16200000">
            <a:off x="4288631" y="2937669"/>
            <a:ext cx="295275" cy="128588"/>
          </a:xfrm>
          <a:prstGeom prst="bentConnector3">
            <a:avLst>
              <a:gd name="adj1" fmla="val 49000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cxnSp>
        <p:nvCxnSpPr>
          <p:cNvPr id="1104148" name="AutoShape 276"/>
          <p:cNvCxnSpPr>
            <a:cxnSpLocks noChangeAspect="1" noChangeShapeType="1"/>
            <a:stCxn id="1103997" idx="1"/>
            <a:endCxn id="1104092" idx="24"/>
          </p:cNvCxnSpPr>
          <p:nvPr/>
        </p:nvCxnSpPr>
        <p:spPr bwMode="auto">
          <a:xfrm rot="10800000" flipV="1">
            <a:off x="5240338" y="3173413"/>
            <a:ext cx="193675" cy="26987"/>
          </a:xfrm>
          <a:prstGeom prst="bentConnector3">
            <a:avLst>
              <a:gd name="adj1" fmla="val 49620"/>
            </a:avLst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</p:cxnSp>
      <p:grpSp>
        <p:nvGrpSpPr>
          <p:cNvPr id="1104149" name="Group 277"/>
          <p:cNvGrpSpPr>
            <a:grpSpLocks noChangeAspect="1"/>
          </p:cNvGrpSpPr>
          <p:nvPr/>
        </p:nvGrpSpPr>
        <p:grpSpPr bwMode="auto">
          <a:xfrm>
            <a:off x="3436938" y="2155825"/>
            <a:ext cx="3911600" cy="1514475"/>
            <a:chOff x="2303" y="1537"/>
            <a:chExt cx="2646" cy="1024"/>
          </a:xfrm>
        </p:grpSpPr>
        <p:sp>
          <p:nvSpPr>
            <p:cNvPr id="1104150" name="Rectangle 278"/>
            <p:cNvSpPr>
              <a:spLocks noChangeAspect="1" noChangeArrowheads="1"/>
            </p:cNvSpPr>
            <p:nvPr/>
          </p:nvSpPr>
          <p:spPr bwMode="gray">
            <a:xfrm>
              <a:off x="3631" y="2080"/>
              <a:ext cx="297" cy="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1019175">
                <a:buClr>
                  <a:schemeClr val="tx1"/>
                </a:buClr>
              </a:pPr>
              <a:r>
                <a:rPr lang="en-US" sz="900" b="1">
                  <a:cs typeface="Arial" charset="0"/>
                </a:rPr>
                <a:t>Istanbul</a:t>
              </a:r>
            </a:p>
          </p:txBody>
        </p:sp>
        <p:grpSp>
          <p:nvGrpSpPr>
            <p:cNvPr id="1104151" name="Group 279"/>
            <p:cNvGrpSpPr>
              <a:grpSpLocks noChangeAspect="1"/>
            </p:cNvGrpSpPr>
            <p:nvPr/>
          </p:nvGrpSpPr>
          <p:grpSpPr bwMode="auto">
            <a:xfrm>
              <a:off x="2303" y="1537"/>
              <a:ext cx="2646" cy="1024"/>
              <a:chOff x="2303" y="1537"/>
              <a:chExt cx="2646" cy="1024"/>
            </a:xfrm>
          </p:grpSpPr>
          <p:sp>
            <p:nvSpPr>
              <p:cNvPr id="1104152" name="Rectangle 280"/>
              <p:cNvSpPr>
                <a:spLocks noChangeAspect="1" noChangeArrowheads="1"/>
              </p:cNvSpPr>
              <p:nvPr/>
            </p:nvSpPr>
            <p:spPr bwMode="gray">
              <a:xfrm>
                <a:off x="3614" y="2478"/>
                <a:ext cx="267" cy="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defTabSz="1019175">
                  <a:buClr>
                    <a:schemeClr val="tx1"/>
                  </a:buClr>
                </a:pPr>
                <a:r>
                  <a:rPr lang="en-US" sz="900" b="1">
                    <a:cs typeface="Arial" charset="0"/>
                  </a:rPr>
                  <a:t>Dubai</a:t>
                </a:r>
              </a:p>
            </p:txBody>
          </p:sp>
          <p:sp>
            <p:nvSpPr>
              <p:cNvPr id="1104153" name="Rectangle 281"/>
              <p:cNvSpPr>
                <a:spLocks noChangeAspect="1" noChangeArrowheads="1"/>
              </p:cNvSpPr>
              <p:nvPr/>
            </p:nvSpPr>
            <p:spPr bwMode="gray">
              <a:xfrm>
                <a:off x="2303" y="1715"/>
                <a:ext cx="282" cy="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defTabSz="1019175">
                  <a:buClr>
                    <a:schemeClr val="tx1"/>
                  </a:buClr>
                </a:pPr>
                <a:r>
                  <a:rPr lang="en-US" sz="900" b="1">
                    <a:cs typeface="Arial" charset="0"/>
                  </a:rPr>
                  <a:t>Dublin</a:t>
                </a:r>
              </a:p>
            </p:txBody>
          </p:sp>
          <p:sp>
            <p:nvSpPr>
              <p:cNvPr id="1104154" name="Rectangle 282"/>
              <p:cNvSpPr>
                <a:spLocks noChangeAspect="1" noChangeArrowheads="1"/>
              </p:cNvSpPr>
              <p:nvPr/>
            </p:nvSpPr>
            <p:spPr bwMode="gray">
              <a:xfrm>
                <a:off x="3731" y="1801"/>
                <a:ext cx="468" cy="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1019175">
                  <a:buClr>
                    <a:schemeClr val="tx1"/>
                  </a:buClr>
                </a:pPr>
                <a:r>
                  <a:rPr lang="en-US" sz="900" b="1">
                    <a:cs typeface="Arial" charset="0"/>
                  </a:rPr>
                  <a:t>Budapest (2)</a:t>
                </a:r>
              </a:p>
            </p:txBody>
          </p:sp>
          <p:sp>
            <p:nvSpPr>
              <p:cNvPr id="1104155" name="Rectangle 283"/>
              <p:cNvSpPr>
                <a:spLocks noChangeAspect="1" noChangeArrowheads="1"/>
              </p:cNvSpPr>
              <p:nvPr/>
            </p:nvSpPr>
            <p:spPr bwMode="gray">
              <a:xfrm>
                <a:off x="3863" y="1537"/>
                <a:ext cx="305" cy="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1019175">
                  <a:buClr>
                    <a:schemeClr val="tx1"/>
                  </a:buClr>
                </a:pPr>
                <a:r>
                  <a:rPr lang="en-US" sz="900" b="1">
                    <a:cs typeface="Arial" charset="0"/>
                  </a:rPr>
                  <a:t>Moscow</a:t>
                </a:r>
              </a:p>
            </p:txBody>
          </p:sp>
          <p:sp>
            <p:nvSpPr>
              <p:cNvPr id="1104156" name="Rectangle 284"/>
              <p:cNvSpPr>
                <a:spLocks noChangeAspect="1" noChangeArrowheads="1"/>
              </p:cNvSpPr>
              <p:nvPr/>
            </p:nvSpPr>
            <p:spPr bwMode="gray">
              <a:xfrm>
                <a:off x="4054" y="2100"/>
                <a:ext cx="464" cy="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1019175">
                  <a:buClr>
                    <a:schemeClr val="tx1"/>
                  </a:buClr>
                </a:pPr>
                <a:r>
                  <a:rPr lang="en-US" sz="900" b="1">
                    <a:cs typeface="Arial" charset="0"/>
                  </a:rPr>
                  <a:t>Shanghai (3)</a:t>
                </a:r>
              </a:p>
            </p:txBody>
          </p:sp>
          <p:sp>
            <p:nvSpPr>
              <p:cNvPr id="1104157" name="Freeform 285"/>
              <p:cNvSpPr>
                <a:spLocks noChangeAspect="1"/>
              </p:cNvSpPr>
              <p:nvPr/>
            </p:nvSpPr>
            <p:spPr bwMode="gray">
              <a:xfrm>
                <a:off x="3502" y="1721"/>
                <a:ext cx="56" cy="57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17" y="0"/>
                  </a:cxn>
                  <a:cxn ang="0">
                    <a:pos x="13" y="1"/>
                  </a:cxn>
                  <a:cxn ang="0">
                    <a:pos x="9" y="4"/>
                  </a:cxn>
                  <a:cxn ang="0">
                    <a:pos x="5" y="6"/>
                  </a:cxn>
                  <a:cxn ang="0">
                    <a:pos x="3" y="9"/>
                  </a:cxn>
                  <a:cxn ang="0">
                    <a:pos x="1" y="13"/>
                  </a:cxn>
                  <a:cxn ang="0">
                    <a:pos x="0" y="18"/>
                  </a:cxn>
                  <a:cxn ang="0">
                    <a:pos x="0" y="22"/>
                  </a:cxn>
                  <a:cxn ang="0">
                    <a:pos x="0" y="27"/>
                  </a:cxn>
                  <a:cxn ang="0">
                    <a:pos x="1" y="31"/>
                  </a:cxn>
                  <a:cxn ang="0">
                    <a:pos x="3" y="35"/>
                  </a:cxn>
                  <a:cxn ang="0">
                    <a:pos x="5" y="39"/>
                  </a:cxn>
                  <a:cxn ang="0">
                    <a:pos x="9" y="42"/>
                  </a:cxn>
                  <a:cxn ang="0">
                    <a:pos x="13" y="45"/>
                  </a:cxn>
                  <a:cxn ang="0">
                    <a:pos x="17" y="46"/>
                  </a:cxn>
                  <a:cxn ang="0">
                    <a:pos x="21" y="46"/>
                  </a:cxn>
                  <a:cxn ang="0">
                    <a:pos x="26" y="46"/>
                  </a:cxn>
                  <a:cxn ang="0">
                    <a:pos x="30" y="45"/>
                  </a:cxn>
                  <a:cxn ang="0">
                    <a:pos x="34" y="42"/>
                  </a:cxn>
                  <a:cxn ang="0">
                    <a:pos x="37" y="39"/>
                  </a:cxn>
                  <a:cxn ang="0">
                    <a:pos x="39" y="35"/>
                  </a:cxn>
                  <a:cxn ang="0">
                    <a:pos x="42" y="31"/>
                  </a:cxn>
                  <a:cxn ang="0">
                    <a:pos x="43" y="27"/>
                  </a:cxn>
                  <a:cxn ang="0">
                    <a:pos x="43" y="22"/>
                  </a:cxn>
                  <a:cxn ang="0">
                    <a:pos x="43" y="18"/>
                  </a:cxn>
                  <a:cxn ang="0">
                    <a:pos x="42" y="13"/>
                  </a:cxn>
                  <a:cxn ang="0">
                    <a:pos x="39" y="9"/>
                  </a:cxn>
                  <a:cxn ang="0">
                    <a:pos x="37" y="6"/>
                  </a:cxn>
                  <a:cxn ang="0">
                    <a:pos x="34" y="4"/>
                  </a:cxn>
                  <a:cxn ang="0">
                    <a:pos x="30" y="1"/>
                  </a:cxn>
                  <a:cxn ang="0">
                    <a:pos x="26" y="0"/>
                  </a:cxn>
                  <a:cxn ang="0">
                    <a:pos x="21" y="0"/>
                  </a:cxn>
                </a:cxnLst>
                <a:rect l="0" t="0" r="r" b="b"/>
                <a:pathLst>
                  <a:path w="43" h="46">
                    <a:moveTo>
                      <a:pt x="21" y="0"/>
                    </a:moveTo>
                    <a:lnTo>
                      <a:pt x="17" y="0"/>
                    </a:lnTo>
                    <a:lnTo>
                      <a:pt x="13" y="1"/>
                    </a:lnTo>
                    <a:lnTo>
                      <a:pt x="9" y="4"/>
                    </a:lnTo>
                    <a:lnTo>
                      <a:pt x="5" y="6"/>
                    </a:lnTo>
                    <a:lnTo>
                      <a:pt x="3" y="9"/>
                    </a:lnTo>
                    <a:lnTo>
                      <a:pt x="1" y="13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1" y="31"/>
                    </a:lnTo>
                    <a:lnTo>
                      <a:pt x="3" y="35"/>
                    </a:lnTo>
                    <a:lnTo>
                      <a:pt x="5" y="39"/>
                    </a:lnTo>
                    <a:lnTo>
                      <a:pt x="9" y="42"/>
                    </a:lnTo>
                    <a:lnTo>
                      <a:pt x="13" y="45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6" y="46"/>
                    </a:lnTo>
                    <a:lnTo>
                      <a:pt x="30" y="45"/>
                    </a:lnTo>
                    <a:lnTo>
                      <a:pt x="34" y="42"/>
                    </a:lnTo>
                    <a:lnTo>
                      <a:pt x="37" y="39"/>
                    </a:lnTo>
                    <a:lnTo>
                      <a:pt x="39" y="35"/>
                    </a:lnTo>
                    <a:lnTo>
                      <a:pt x="42" y="31"/>
                    </a:lnTo>
                    <a:lnTo>
                      <a:pt x="43" y="27"/>
                    </a:lnTo>
                    <a:lnTo>
                      <a:pt x="43" y="22"/>
                    </a:lnTo>
                    <a:lnTo>
                      <a:pt x="43" y="18"/>
                    </a:lnTo>
                    <a:lnTo>
                      <a:pt x="42" y="13"/>
                    </a:lnTo>
                    <a:lnTo>
                      <a:pt x="39" y="9"/>
                    </a:lnTo>
                    <a:lnTo>
                      <a:pt x="37" y="6"/>
                    </a:lnTo>
                    <a:lnTo>
                      <a:pt x="34" y="4"/>
                    </a:lnTo>
                    <a:lnTo>
                      <a:pt x="30" y="1"/>
                    </a:lnTo>
                    <a:lnTo>
                      <a:pt x="26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04158" name="Freeform 286"/>
              <p:cNvSpPr>
                <a:spLocks noChangeAspect="1"/>
              </p:cNvSpPr>
              <p:nvPr/>
            </p:nvSpPr>
            <p:spPr bwMode="gray">
              <a:xfrm>
                <a:off x="3795" y="2368"/>
                <a:ext cx="52" cy="5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7" y="0"/>
                  </a:cxn>
                  <a:cxn ang="0">
                    <a:pos x="13" y="2"/>
                  </a:cxn>
                  <a:cxn ang="0">
                    <a:pos x="9" y="4"/>
                  </a:cxn>
                  <a:cxn ang="0">
                    <a:pos x="6" y="7"/>
                  </a:cxn>
                  <a:cxn ang="0">
                    <a:pos x="4" y="11"/>
                  </a:cxn>
                  <a:cxn ang="0">
                    <a:pos x="1" y="15"/>
                  </a:cxn>
                  <a:cxn ang="0">
                    <a:pos x="0" y="19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1" y="33"/>
                  </a:cxn>
                  <a:cxn ang="0">
                    <a:pos x="4" y="37"/>
                  </a:cxn>
                  <a:cxn ang="0">
                    <a:pos x="6" y="41"/>
                  </a:cxn>
                  <a:cxn ang="0">
                    <a:pos x="9" y="44"/>
                  </a:cxn>
                  <a:cxn ang="0">
                    <a:pos x="13" y="45"/>
                  </a:cxn>
                  <a:cxn ang="0">
                    <a:pos x="17" y="48"/>
                  </a:cxn>
                  <a:cxn ang="0">
                    <a:pos x="22" y="48"/>
                  </a:cxn>
                  <a:cxn ang="0">
                    <a:pos x="26" y="48"/>
                  </a:cxn>
                  <a:cxn ang="0">
                    <a:pos x="30" y="45"/>
                  </a:cxn>
                  <a:cxn ang="0">
                    <a:pos x="34" y="44"/>
                  </a:cxn>
                  <a:cxn ang="0">
                    <a:pos x="37" y="41"/>
                  </a:cxn>
                  <a:cxn ang="0">
                    <a:pos x="39" y="37"/>
                  </a:cxn>
                  <a:cxn ang="0">
                    <a:pos x="42" y="33"/>
                  </a:cxn>
                  <a:cxn ang="0">
                    <a:pos x="43" y="28"/>
                  </a:cxn>
                  <a:cxn ang="0">
                    <a:pos x="43" y="24"/>
                  </a:cxn>
                  <a:cxn ang="0">
                    <a:pos x="43" y="19"/>
                  </a:cxn>
                  <a:cxn ang="0">
                    <a:pos x="42" y="15"/>
                  </a:cxn>
                  <a:cxn ang="0">
                    <a:pos x="39" y="11"/>
                  </a:cxn>
                  <a:cxn ang="0">
                    <a:pos x="37" y="7"/>
                  </a:cxn>
                  <a:cxn ang="0">
                    <a:pos x="34" y="4"/>
                  </a:cxn>
                  <a:cxn ang="0">
                    <a:pos x="30" y="2"/>
                  </a:cxn>
                  <a:cxn ang="0">
                    <a:pos x="26" y="0"/>
                  </a:cxn>
                  <a:cxn ang="0">
                    <a:pos x="22" y="0"/>
                  </a:cxn>
                </a:cxnLst>
                <a:rect l="0" t="0" r="r" b="b"/>
                <a:pathLst>
                  <a:path w="43" h="48">
                    <a:moveTo>
                      <a:pt x="22" y="0"/>
                    </a:moveTo>
                    <a:lnTo>
                      <a:pt x="17" y="0"/>
                    </a:lnTo>
                    <a:lnTo>
                      <a:pt x="13" y="2"/>
                    </a:lnTo>
                    <a:lnTo>
                      <a:pt x="9" y="4"/>
                    </a:lnTo>
                    <a:lnTo>
                      <a:pt x="6" y="7"/>
                    </a:lnTo>
                    <a:lnTo>
                      <a:pt x="4" y="11"/>
                    </a:lnTo>
                    <a:lnTo>
                      <a:pt x="1" y="15"/>
                    </a:lnTo>
                    <a:lnTo>
                      <a:pt x="0" y="19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33"/>
                    </a:lnTo>
                    <a:lnTo>
                      <a:pt x="4" y="37"/>
                    </a:lnTo>
                    <a:lnTo>
                      <a:pt x="6" y="41"/>
                    </a:lnTo>
                    <a:lnTo>
                      <a:pt x="9" y="44"/>
                    </a:lnTo>
                    <a:lnTo>
                      <a:pt x="13" y="45"/>
                    </a:lnTo>
                    <a:lnTo>
                      <a:pt x="17" y="48"/>
                    </a:lnTo>
                    <a:lnTo>
                      <a:pt x="22" y="48"/>
                    </a:lnTo>
                    <a:lnTo>
                      <a:pt x="26" y="48"/>
                    </a:lnTo>
                    <a:lnTo>
                      <a:pt x="30" y="45"/>
                    </a:lnTo>
                    <a:lnTo>
                      <a:pt x="34" y="44"/>
                    </a:lnTo>
                    <a:lnTo>
                      <a:pt x="37" y="41"/>
                    </a:lnTo>
                    <a:lnTo>
                      <a:pt x="39" y="37"/>
                    </a:lnTo>
                    <a:lnTo>
                      <a:pt x="42" y="33"/>
                    </a:lnTo>
                    <a:lnTo>
                      <a:pt x="43" y="28"/>
                    </a:lnTo>
                    <a:lnTo>
                      <a:pt x="43" y="24"/>
                    </a:lnTo>
                    <a:lnTo>
                      <a:pt x="43" y="19"/>
                    </a:lnTo>
                    <a:lnTo>
                      <a:pt x="42" y="15"/>
                    </a:lnTo>
                    <a:lnTo>
                      <a:pt x="39" y="11"/>
                    </a:lnTo>
                    <a:lnTo>
                      <a:pt x="37" y="7"/>
                    </a:lnTo>
                    <a:lnTo>
                      <a:pt x="34" y="4"/>
                    </a:lnTo>
                    <a:lnTo>
                      <a:pt x="30" y="2"/>
                    </a:lnTo>
                    <a:lnTo>
                      <a:pt x="2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04159" name="Freeform 287"/>
              <p:cNvSpPr>
                <a:spLocks noChangeAspect="1"/>
              </p:cNvSpPr>
              <p:nvPr/>
            </p:nvSpPr>
            <p:spPr bwMode="gray">
              <a:xfrm>
                <a:off x="3225" y="1906"/>
                <a:ext cx="57" cy="5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7" y="0"/>
                  </a:cxn>
                  <a:cxn ang="0">
                    <a:pos x="13" y="1"/>
                  </a:cxn>
                  <a:cxn ang="0">
                    <a:pos x="9" y="4"/>
                  </a:cxn>
                  <a:cxn ang="0">
                    <a:pos x="6" y="6"/>
                  </a:cxn>
                  <a:cxn ang="0">
                    <a:pos x="4" y="10"/>
                  </a:cxn>
                  <a:cxn ang="0">
                    <a:pos x="1" y="14"/>
                  </a:cxn>
                  <a:cxn ang="0">
                    <a:pos x="0" y="18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1" y="33"/>
                  </a:cxn>
                  <a:cxn ang="0">
                    <a:pos x="4" y="37"/>
                  </a:cxn>
                  <a:cxn ang="0">
                    <a:pos x="6" y="41"/>
                  </a:cxn>
                  <a:cxn ang="0">
                    <a:pos x="9" y="43"/>
                  </a:cxn>
                  <a:cxn ang="0">
                    <a:pos x="13" y="46"/>
                  </a:cxn>
                  <a:cxn ang="0">
                    <a:pos x="17" y="47"/>
                  </a:cxn>
                  <a:cxn ang="0">
                    <a:pos x="22" y="47"/>
                  </a:cxn>
                  <a:cxn ang="0">
                    <a:pos x="26" y="47"/>
                  </a:cxn>
                  <a:cxn ang="0">
                    <a:pos x="30" y="46"/>
                  </a:cxn>
                  <a:cxn ang="0">
                    <a:pos x="34" y="43"/>
                  </a:cxn>
                  <a:cxn ang="0">
                    <a:pos x="36" y="41"/>
                  </a:cxn>
                  <a:cxn ang="0">
                    <a:pos x="39" y="37"/>
                  </a:cxn>
                  <a:cxn ang="0">
                    <a:pos x="42" y="33"/>
                  </a:cxn>
                  <a:cxn ang="0">
                    <a:pos x="43" y="29"/>
                  </a:cxn>
                  <a:cxn ang="0">
                    <a:pos x="43" y="23"/>
                  </a:cxn>
                  <a:cxn ang="0">
                    <a:pos x="43" y="18"/>
                  </a:cxn>
                  <a:cxn ang="0">
                    <a:pos x="42" y="14"/>
                  </a:cxn>
                  <a:cxn ang="0">
                    <a:pos x="39" y="10"/>
                  </a:cxn>
                  <a:cxn ang="0">
                    <a:pos x="36" y="6"/>
                  </a:cxn>
                  <a:cxn ang="0">
                    <a:pos x="34" y="4"/>
                  </a:cxn>
                  <a:cxn ang="0">
                    <a:pos x="30" y="1"/>
                  </a:cxn>
                  <a:cxn ang="0">
                    <a:pos x="26" y="0"/>
                  </a:cxn>
                  <a:cxn ang="0">
                    <a:pos x="22" y="0"/>
                  </a:cxn>
                </a:cxnLst>
                <a:rect l="0" t="0" r="r" b="b"/>
                <a:pathLst>
                  <a:path w="43" h="47">
                    <a:moveTo>
                      <a:pt x="22" y="0"/>
                    </a:moveTo>
                    <a:lnTo>
                      <a:pt x="17" y="0"/>
                    </a:lnTo>
                    <a:lnTo>
                      <a:pt x="13" y="1"/>
                    </a:lnTo>
                    <a:lnTo>
                      <a:pt x="9" y="4"/>
                    </a:lnTo>
                    <a:lnTo>
                      <a:pt x="6" y="6"/>
                    </a:lnTo>
                    <a:lnTo>
                      <a:pt x="4" y="10"/>
                    </a:lnTo>
                    <a:lnTo>
                      <a:pt x="1" y="14"/>
                    </a:lnTo>
                    <a:lnTo>
                      <a:pt x="0" y="18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" y="33"/>
                    </a:lnTo>
                    <a:lnTo>
                      <a:pt x="4" y="37"/>
                    </a:lnTo>
                    <a:lnTo>
                      <a:pt x="6" y="41"/>
                    </a:lnTo>
                    <a:lnTo>
                      <a:pt x="9" y="43"/>
                    </a:lnTo>
                    <a:lnTo>
                      <a:pt x="13" y="46"/>
                    </a:lnTo>
                    <a:lnTo>
                      <a:pt x="17" y="47"/>
                    </a:lnTo>
                    <a:lnTo>
                      <a:pt x="22" y="47"/>
                    </a:lnTo>
                    <a:lnTo>
                      <a:pt x="26" y="47"/>
                    </a:lnTo>
                    <a:lnTo>
                      <a:pt x="30" y="46"/>
                    </a:lnTo>
                    <a:lnTo>
                      <a:pt x="34" y="43"/>
                    </a:lnTo>
                    <a:lnTo>
                      <a:pt x="36" y="41"/>
                    </a:lnTo>
                    <a:lnTo>
                      <a:pt x="39" y="37"/>
                    </a:lnTo>
                    <a:lnTo>
                      <a:pt x="42" y="33"/>
                    </a:lnTo>
                    <a:lnTo>
                      <a:pt x="43" y="29"/>
                    </a:lnTo>
                    <a:lnTo>
                      <a:pt x="43" y="23"/>
                    </a:lnTo>
                    <a:lnTo>
                      <a:pt x="43" y="18"/>
                    </a:lnTo>
                    <a:lnTo>
                      <a:pt x="42" y="14"/>
                    </a:lnTo>
                    <a:lnTo>
                      <a:pt x="39" y="10"/>
                    </a:lnTo>
                    <a:lnTo>
                      <a:pt x="36" y="6"/>
                    </a:lnTo>
                    <a:lnTo>
                      <a:pt x="34" y="4"/>
                    </a:lnTo>
                    <a:lnTo>
                      <a:pt x="30" y="1"/>
                    </a:lnTo>
                    <a:lnTo>
                      <a:pt x="2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04160" name="Freeform 288"/>
              <p:cNvSpPr>
                <a:spLocks noChangeAspect="1"/>
              </p:cNvSpPr>
              <p:nvPr/>
            </p:nvSpPr>
            <p:spPr bwMode="gray">
              <a:xfrm>
                <a:off x="2757" y="1753"/>
                <a:ext cx="54" cy="57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17" y="0"/>
                  </a:cxn>
                  <a:cxn ang="0">
                    <a:pos x="13" y="1"/>
                  </a:cxn>
                  <a:cxn ang="0">
                    <a:pos x="9" y="4"/>
                  </a:cxn>
                  <a:cxn ang="0">
                    <a:pos x="5" y="6"/>
                  </a:cxn>
                  <a:cxn ang="0">
                    <a:pos x="3" y="9"/>
                  </a:cxn>
                  <a:cxn ang="0">
                    <a:pos x="1" y="13"/>
                  </a:cxn>
                  <a:cxn ang="0">
                    <a:pos x="0" y="18"/>
                  </a:cxn>
                  <a:cxn ang="0">
                    <a:pos x="0" y="22"/>
                  </a:cxn>
                  <a:cxn ang="0">
                    <a:pos x="0" y="27"/>
                  </a:cxn>
                  <a:cxn ang="0">
                    <a:pos x="1" y="31"/>
                  </a:cxn>
                  <a:cxn ang="0">
                    <a:pos x="3" y="35"/>
                  </a:cxn>
                  <a:cxn ang="0">
                    <a:pos x="5" y="39"/>
                  </a:cxn>
                  <a:cxn ang="0">
                    <a:pos x="9" y="42"/>
                  </a:cxn>
                  <a:cxn ang="0">
                    <a:pos x="13" y="45"/>
                  </a:cxn>
                  <a:cxn ang="0">
                    <a:pos x="17" y="46"/>
                  </a:cxn>
                  <a:cxn ang="0">
                    <a:pos x="21" y="46"/>
                  </a:cxn>
                  <a:cxn ang="0">
                    <a:pos x="26" y="46"/>
                  </a:cxn>
                  <a:cxn ang="0">
                    <a:pos x="30" y="45"/>
                  </a:cxn>
                  <a:cxn ang="0">
                    <a:pos x="34" y="42"/>
                  </a:cxn>
                  <a:cxn ang="0">
                    <a:pos x="37" y="39"/>
                  </a:cxn>
                  <a:cxn ang="0">
                    <a:pos x="39" y="35"/>
                  </a:cxn>
                  <a:cxn ang="0">
                    <a:pos x="42" y="31"/>
                  </a:cxn>
                  <a:cxn ang="0">
                    <a:pos x="43" y="27"/>
                  </a:cxn>
                  <a:cxn ang="0">
                    <a:pos x="43" y="22"/>
                  </a:cxn>
                  <a:cxn ang="0">
                    <a:pos x="43" y="18"/>
                  </a:cxn>
                  <a:cxn ang="0">
                    <a:pos x="42" y="13"/>
                  </a:cxn>
                  <a:cxn ang="0">
                    <a:pos x="39" y="9"/>
                  </a:cxn>
                  <a:cxn ang="0">
                    <a:pos x="37" y="6"/>
                  </a:cxn>
                  <a:cxn ang="0">
                    <a:pos x="34" y="4"/>
                  </a:cxn>
                  <a:cxn ang="0">
                    <a:pos x="30" y="1"/>
                  </a:cxn>
                  <a:cxn ang="0">
                    <a:pos x="26" y="0"/>
                  </a:cxn>
                  <a:cxn ang="0">
                    <a:pos x="21" y="0"/>
                  </a:cxn>
                </a:cxnLst>
                <a:rect l="0" t="0" r="r" b="b"/>
                <a:pathLst>
                  <a:path w="43" h="46">
                    <a:moveTo>
                      <a:pt x="21" y="0"/>
                    </a:moveTo>
                    <a:lnTo>
                      <a:pt x="17" y="0"/>
                    </a:lnTo>
                    <a:lnTo>
                      <a:pt x="13" y="1"/>
                    </a:lnTo>
                    <a:lnTo>
                      <a:pt x="9" y="4"/>
                    </a:lnTo>
                    <a:lnTo>
                      <a:pt x="5" y="6"/>
                    </a:lnTo>
                    <a:lnTo>
                      <a:pt x="3" y="9"/>
                    </a:lnTo>
                    <a:lnTo>
                      <a:pt x="1" y="13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1" y="31"/>
                    </a:lnTo>
                    <a:lnTo>
                      <a:pt x="3" y="35"/>
                    </a:lnTo>
                    <a:lnTo>
                      <a:pt x="5" y="39"/>
                    </a:lnTo>
                    <a:lnTo>
                      <a:pt x="9" y="42"/>
                    </a:lnTo>
                    <a:lnTo>
                      <a:pt x="13" y="45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6" y="46"/>
                    </a:lnTo>
                    <a:lnTo>
                      <a:pt x="30" y="45"/>
                    </a:lnTo>
                    <a:lnTo>
                      <a:pt x="34" y="42"/>
                    </a:lnTo>
                    <a:lnTo>
                      <a:pt x="37" y="39"/>
                    </a:lnTo>
                    <a:lnTo>
                      <a:pt x="39" y="35"/>
                    </a:lnTo>
                    <a:lnTo>
                      <a:pt x="42" y="31"/>
                    </a:lnTo>
                    <a:lnTo>
                      <a:pt x="43" y="27"/>
                    </a:lnTo>
                    <a:lnTo>
                      <a:pt x="43" y="22"/>
                    </a:lnTo>
                    <a:lnTo>
                      <a:pt x="43" y="18"/>
                    </a:lnTo>
                    <a:lnTo>
                      <a:pt x="42" y="13"/>
                    </a:lnTo>
                    <a:lnTo>
                      <a:pt x="39" y="9"/>
                    </a:lnTo>
                    <a:lnTo>
                      <a:pt x="37" y="6"/>
                    </a:lnTo>
                    <a:lnTo>
                      <a:pt x="34" y="4"/>
                    </a:lnTo>
                    <a:lnTo>
                      <a:pt x="30" y="1"/>
                    </a:lnTo>
                    <a:lnTo>
                      <a:pt x="26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104161" name="Freeform 289"/>
              <p:cNvSpPr>
                <a:spLocks noChangeAspect="1"/>
              </p:cNvSpPr>
              <p:nvPr/>
            </p:nvSpPr>
            <p:spPr bwMode="gray">
              <a:xfrm flipH="1" flipV="1">
                <a:off x="4897" y="2258"/>
                <a:ext cx="52" cy="53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17" y="0"/>
                  </a:cxn>
                  <a:cxn ang="0">
                    <a:pos x="13" y="1"/>
                  </a:cxn>
                  <a:cxn ang="0">
                    <a:pos x="9" y="4"/>
                  </a:cxn>
                  <a:cxn ang="0">
                    <a:pos x="5" y="6"/>
                  </a:cxn>
                  <a:cxn ang="0">
                    <a:pos x="3" y="9"/>
                  </a:cxn>
                  <a:cxn ang="0">
                    <a:pos x="1" y="13"/>
                  </a:cxn>
                  <a:cxn ang="0">
                    <a:pos x="0" y="18"/>
                  </a:cxn>
                  <a:cxn ang="0">
                    <a:pos x="0" y="22"/>
                  </a:cxn>
                  <a:cxn ang="0">
                    <a:pos x="0" y="27"/>
                  </a:cxn>
                  <a:cxn ang="0">
                    <a:pos x="1" y="31"/>
                  </a:cxn>
                  <a:cxn ang="0">
                    <a:pos x="3" y="35"/>
                  </a:cxn>
                  <a:cxn ang="0">
                    <a:pos x="5" y="39"/>
                  </a:cxn>
                  <a:cxn ang="0">
                    <a:pos x="9" y="42"/>
                  </a:cxn>
                  <a:cxn ang="0">
                    <a:pos x="13" y="45"/>
                  </a:cxn>
                  <a:cxn ang="0">
                    <a:pos x="17" y="46"/>
                  </a:cxn>
                  <a:cxn ang="0">
                    <a:pos x="21" y="46"/>
                  </a:cxn>
                  <a:cxn ang="0">
                    <a:pos x="26" y="46"/>
                  </a:cxn>
                  <a:cxn ang="0">
                    <a:pos x="30" y="45"/>
                  </a:cxn>
                  <a:cxn ang="0">
                    <a:pos x="34" y="42"/>
                  </a:cxn>
                  <a:cxn ang="0">
                    <a:pos x="37" y="39"/>
                  </a:cxn>
                  <a:cxn ang="0">
                    <a:pos x="39" y="35"/>
                  </a:cxn>
                  <a:cxn ang="0">
                    <a:pos x="42" y="31"/>
                  </a:cxn>
                  <a:cxn ang="0">
                    <a:pos x="43" y="27"/>
                  </a:cxn>
                  <a:cxn ang="0">
                    <a:pos x="43" y="22"/>
                  </a:cxn>
                  <a:cxn ang="0">
                    <a:pos x="43" y="18"/>
                  </a:cxn>
                  <a:cxn ang="0">
                    <a:pos x="42" y="13"/>
                  </a:cxn>
                  <a:cxn ang="0">
                    <a:pos x="39" y="9"/>
                  </a:cxn>
                  <a:cxn ang="0">
                    <a:pos x="37" y="6"/>
                  </a:cxn>
                  <a:cxn ang="0">
                    <a:pos x="34" y="4"/>
                  </a:cxn>
                  <a:cxn ang="0">
                    <a:pos x="30" y="1"/>
                  </a:cxn>
                  <a:cxn ang="0">
                    <a:pos x="26" y="0"/>
                  </a:cxn>
                  <a:cxn ang="0">
                    <a:pos x="21" y="0"/>
                  </a:cxn>
                </a:cxnLst>
                <a:rect l="0" t="0" r="r" b="b"/>
                <a:pathLst>
                  <a:path w="43" h="46">
                    <a:moveTo>
                      <a:pt x="21" y="0"/>
                    </a:moveTo>
                    <a:lnTo>
                      <a:pt x="17" y="0"/>
                    </a:lnTo>
                    <a:lnTo>
                      <a:pt x="13" y="1"/>
                    </a:lnTo>
                    <a:lnTo>
                      <a:pt x="9" y="4"/>
                    </a:lnTo>
                    <a:lnTo>
                      <a:pt x="5" y="6"/>
                    </a:lnTo>
                    <a:lnTo>
                      <a:pt x="3" y="9"/>
                    </a:lnTo>
                    <a:lnTo>
                      <a:pt x="1" y="13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1" y="31"/>
                    </a:lnTo>
                    <a:lnTo>
                      <a:pt x="3" y="35"/>
                    </a:lnTo>
                    <a:lnTo>
                      <a:pt x="5" y="39"/>
                    </a:lnTo>
                    <a:lnTo>
                      <a:pt x="9" y="42"/>
                    </a:lnTo>
                    <a:lnTo>
                      <a:pt x="13" y="45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6" y="46"/>
                    </a:lnTo>
                    <a:lnTo>
                      <a:pt x="30" y="45"/>
                    </a:lnTo>
                    <a:lnTo>
                      <a:pt x="34" y="42"/>
                    </a:lnTo>
                    <a:lnTo>
                      <a:pt x="37" y="39"/>
                    </a:lnTo>
                    <a:lnTo>
                      <a:pt x="39" y="35"/>
                    </a:lnTo>
                    <a:lnTo>
                      <a:pt x="42" y="31"/>
                    </a:lnTo>
                    <a:lnTo>
                      <a:pt x="43" y="27"/>
                    </a:lnTo>
                    <a:lnTo>
                      <a:pt x="43" y="22"/>
                    </a:lnTo>
                    <a:lnTo>
                      <a:pt x="43" y="18"/>
                    </a:lnTo>
                    <a:lnTo>
                      <a:pt x="42" y="13"/>
                    </a:lnTo>
                    <a:lnTo>
                      <a:pt x="39" y="9"/>
                    </a:lnTo>
                    <a:lnTo>
                      <a:pt x="37" y="6"/>
                    </a:lnTo>
                    <a:lnTo>
                      <a:pt x="34" y="4"/>
                    </a:lnTo>
                    <a:lnTo>
                      <a:pt x="30" y="1"/>
                    </a:lnTo>
                    <a:lnTo>
                      <a:pt x="26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u-HU"/>
              </a:p>
            </p:txBody>
          </p:sp>
          <p:cxnSp>
            <p:nvCxnSpPr>
              <p:cNvPr id="1104162" name="AutoShape 290"/>
              <p:cNvCxnSpPr>
                <a:cxnSpLocks noChangeAspect="1" noChangeShapeType="1"/>
                <a:stCxn id="1104156" idx="3"/>
                <a:endCxn id="1104161" idx="23"/>
              </p:cNvCxnSpPr>
              <p:nvPr/>
            </p:nvCxnSpPr>
            <p:spPr bwMode="auto">
              <a:xfrm>
                <a:off x="4534" y="2143"/>
                <a:ext cx="363" cy="137"/>
              </a:xfrm>
              <a:prstGeom prst="bentConnector3">
                <a:avLst>
                  <a:gd name="adj1" fmla="val 49861"/>
                </a:avLst>
              </a:prstGeom>
              <a:noFill/>
              <a:ln w="12700">
                <a:solidFill>
                  <a:srgbClr val="CC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1104163" name="AutoShape 291"/>
              <p:cNvCxnSpPr>
                <a:cxnSpLocks noChangeAspect="1" noChangeShapeType="1"/>
                <a:stCxn id="1104155" idx="1"/>
                <a:endCxn id="1104157" idx="23"/>
              </p:cNvCxnSpPr>
              <p:nvPr/>
            </p:nvCxnSpPr>
            <p:spPr bwMode="auto">
              <a:xfrm rot="10800000" flipV="1">
                <a:off x="3558" y="1580"/>
                <a:ext cx="305" cy="174"/>
              </a:xfrm>
              <a:prstGeom prst="bentConnector3">
                <a:avLst>
                  <a:gd name="adj1" fmla="val 49838"/>
                </a:avLst>
              </a:prstGeom>
              <a:noFill/>
              <a:ln w="12700">
                <a:solidFill>
                  <a:srgbClr val="CC0000"/>
                </a:solidFill>
                <a:miter lim="800000"/>
                <a:headEnd/>
                <a:tailEnd/>
              </a:ln>
              <a:effectLst/>
            </p:spPr>
          </p:cxnSp>
          <p:sp>
            <p:nvSpPr>
              <p:cNvPr id="1104164" name="Rectangle 292"/>
              <p:cNvSpPr>
                <a:spLocks noChangeAspect="1" noChangeArrowheads="1"/>
              </p:cNvSpPr>
              <p:nvPr/>
            </p:nvSpPr>
            <p:spPr bwMode="gray">
              <a:xfrm>
                <a:off x="3239" y="2409"/>
                <a:ext cx="208" cy="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defTabSz="1019175">
                  <a:buClr>
                    <a:schemeClr val="tx1"/>
                  </a:buClr>
                </a:pPr>
                <a:r>
                  <a:rPr lang="en-US" sz="900" b="1">
                    <a:cs typeface="Arial" charset="0"/>
                  </a:rPr>
                  <a:t>Qatar</a:t>
                </a:r>
              </a:p>
            </p:txBody>
          </p:sp>
          <p:cxnSp>
            <p:nvCxnSpPr>
              <p:cNvPr id="1104165" name="AutoShape 293"/>
              <p:cNvCxnSpPr>
                <a:cxnSpLocks noChangeAspect="1" noChangeShapeType="1"/>
                <a:stCxn id="1104154" idx="1"/>
                <a:endCxn id="1104159" idx="26"/>
              </p:cNvCxnSpPr>
              <p:nvPr/>
            </p:nvCxnSpPr>
            <p:spPr bwMode="auto">
              <a:xfrm rot="10800000" flipV="1">
                <a:off x="3281" y="1844"/>
                <a:ext cx="450" cy="80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rgbClr val="CC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1104166" name="AutoShape 294"/>
              <p:cNvCxnSpPr>
                <a:cxnSpLocks noChangeAspect="1" noChangeShapeType="1"/>
                <a:stCxn id="1104160" idx="10"/>
                <a:endCxn id="1104153" idx="3"/>
              </p:cNvCxnSpPr>
              <p:nvPr/>
            </p:nvCxnSpPr>
            <p:spPr bwMode="auto">
              <a:xfrm rot="10800000">
                <a:off x="2585" y="1758"/>
                <a:ext cx="173" cy="33"/>
              </a:xfrm>
              <a:prstGeom prst="bentConnector3">
                <a:avLst>
                  <a:gd name="adj1" fmla="val 50287"/>
                </a:avLst>
              </a:prstGeom>
              <a:noFill/>
              <a:ln w="12700">
                <a:solidFill>
                  <a:srgbClr val="CC0000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1104167" name="AutoShape 295"/>
              <p:cNvCxnSpPr>
                <a:cxnSpLocks noChangeAspect="1" noChangeShapeType="1"/>
                <a:stCxn id="1104158" idx="15"/>
                <a:endCxn id="1104152" idx="0"/>
              </p:cNvCxnSpPr>
              <p:nvPr/>
            </p:nvCxnSpPr>
            <p:spPr bwMode="auto">
              <a:xfrm rot="5400000">
                <a:off x="3756" y="2419"/>
                <a:ext cx="51" cy="68"/>
              </a:xfrm>
              <a:prstGeom prst="bentConnector3">
                <a:avLst>
                  <a:gd name="adj1" fmla="val 49019"/>
                </a:avLst>
              </a:prstGeom>
              <a:noFill/>
              <a:ln w="12700">
                <a:solidFill>
                  <a:srgbClr val="CC0000"/>
                </a:solidFill>
                <a:miter lim="800000"/>
                <a:headEnd/>
                <a:tailEnd/>
              </a:ln>
              <a:effectLst/>
            </p:spPr>
          </p:cxnSp>
          <p:sp>
            <p:nvSpPr>
              <p:cNvPr id="1104168" name="Freeform 296"/>
              <p:cNvSpPr>
                <a:spLocks noChangeAspect="1"/>
              </p:cNvSpPr>
              <p:nvPr/>
            </p:nvSpPr>
            <p:spPr bwMode="gray">
              <a:xfrm>
                <a:off x="3698" y="2343"/>
                <a:ext cx="52" cy="5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17" y="0"/>
                  </a:cxn>
                  <a:cxn ang="0">
                    <a:pos x="13" y="1"/>
                  </a:cxn>
                  <a:cxn ang="0">
                    <a:pos x="9" y="4"/>
                  </a:cxn>
                  <a:cxn ang="0">
                    <a:pos x="6" y="6"/>
                  </a:cxn>
                  <a:cxn ang="0">
                    <a:pos x="4" y="9"/>
                  </a:cxn>
                  <a:cxn ang="0">
                    <a:pos x="1" y="13"/>
                  </a:cxn>
                  <a:cxn ang="0">
                    <a:pos x="0" y="18"/>
                  </a:cxn>
                  <a:cxn ang="0">
                    <a:pos x="0" y="22"/>
                  </a:cxn>
                  <a:cxn ang="0">
                    <a:pos x="0" y="27"/>
                  </a:cxn>
                  <a:cxn ang="0">
                    <a:pos x="1" y="31"/>
                  </a:cxn>
                  <a:cxn ang="0">
                    <a:pos x="4" y="35"/>
                  </a:cxn>
                  <a:cxn ang="0">
                    <a:pos x="6" y="39"/>
                  </a:cxn>
                  <a:cxn ang="0">
                    <a:pos x="9" y="42"/>
                  </a:cxn>
                  <a:cxn ang="0">
                    <a:pos x="13" y="45"/>
                  </a:cxn>
                  <a:cxn ang="0">
                    <a:pos x="17" y="46"/>
                  </a:cxn>
                  <a:cxn ang="0">
                    <a:pos x="22" y="46"/>
                  </a:cxn>
                  <a:cxn ang="0">
                    <a:pos x="26" y="46"/>
                  </a:cxn>
                  <a:cxn ang="0">
                    <a:pos x="30" y="45"/>
                  </a:cxn>
                  <a:cxn ang="0">
                    <a:pos x="34" y="42"/>
                  </a:cxn>
                  <a:cxn ang="0">
                    <a:pos x="37" y="39"/>
                  </a:cxn>
                  <a:cxn ang="0">
                    <a:pos x="39" y="35"/>
                  </a:cxn>
                  <a:cxn ang="0">
                    <a:pos x="42" y="31"/>
                  </a:cxn>
                  <a:cxn ang="0">
                    <a:pos x="43" y="27"/>
                  </a:cxn>
                  <a:cxn ang="0">
                    <a:pos x="43" y="22"/>
                  </a:cxn>
                  <a:cxn ang="0">
                    <a:pos x="43" y="18"/>
                  </a:cxn>
                  <a:cxn ang="0">
                    <a:pos x="42" y="13"/>
                  </a:cxn>
                  <a:cxn ang="0">
                    <a:pos x="39" y="9"/>
                  </a:cxn>
                  <a:cxn ang="0">
                    <a:pos x="37" y="6"/>
                  </a:cxn>
                  <a:cxn ang="0">
                    <a:pos x="34" y="4"/>
                  </a:cxn>
                  <a:cxn ang="0">
                    <a:pos x="30" y="1"/>
                  </a:cxn>
                  <a:cxn ang="0">
                    <a:pos x="26" y="0"/>
                  </a:cxn>
                  <a:cxn ang="0">
                    <a:pos x="22" y="0"/>
                  </a:cxn>
                </a:cxnLst>
                <a:rect l="0" t="0" r="r" b="b"/>
                <a:pathLst>
                  <a:path w="43" h="46">
                    <a:moveTo>
                      <a:pt x="22" y="0"/>
                    </a:moveTo>
                    <a:lnTo>
                      <a:pt x="17" y="0"/>
                    </a:lnTo>
                    <a:lnTo>
                      <a:pt x="13" y="1"/>
                    </a:lnTo>
                    <a:lnTo>
                      <a:pt x="9" y="4"/>
                    </a:lnTo>
                    <a:lnTo>
                      <a:pt x="6" y="6"/>
                    </a:lnTo>
                    <a:lnTo>
                      <a:pt x="4" y="9"/>
                    </a:lnTo>
                    <a:lnTo>
                      <a:pt x="1" y="13"/>
                    </a:lnTo>
                    <a:lnTo>
                      <a:pt x="0" y="18"/>
                    </a:lnTo>
                    <a:lnTo>
                      <a:pt x="0" y="22"/>
                    </a:lnTo>
                    <a:lnTo>
                      <a:pt x="0" y="27"/>
                    </a:lnTo>
                    <a:lnTo>
                      <a:pt x="1" y="31"/>
                    </a:lnTo>
                    <a:lnTo>
                      <a:pt x="4" y="35"/>
                    </a:lnTo>
                    <a:lnTo>
                      <a:pt x="6" y="39"/>
                    </a:lnTo>
                    <a:lnTo>
                      <a:pt x="9" y="42"/>
                    </a:lnTo>
                    <a:lnTo>
                      <a:pt x="13" y="45"/>
                    </a:lnTo>
                    <a:lnTo>
                      <a:pt x="17" y="46"/>
                    </a:lnTo>
                    <a:lnTo>
                      <a:pt x="22" y="46"/>
                    </a:lnTo>
                    <a:lnTo>
                      <a:pt x="26" y="46"/>
                    </a:lnTo>
                    <a:lnTo>
                      <a:pt x="30" y="45"/>
                    </a:lnTo>
                    <a:lnTo>
                      <a:pt x="34" y="42"/>
                    </a:lnTo>
                    <a:lnTo>
                      <a:pt x="37" y="39"/>
                    </a:lnTo>
                    <a:lnTo>
                      <a:pt x="39" y="35"/>
                    </a:lnTo>
                    <a:lnTo>
                      <a:pt x="42" y="31"/>
                    </a:lnTo>
                    <a:lnTo>
                      <a:pt x="43" y="27"/>
                    </a:lnTo>
                    <a:lnTo>
                      <a:pt x="43" y="22"/>
                    </a:lnTo>
                    <a:lnTo>
                      <a:pt x="43" y="18"/>
                    </a:lnTo>
                    <a:lnTo>
                      <a:pt x="42" y="13"/>
                    </a:lnTo>
                    <a:lnTo>
                      <a:pt x="39" y="9"/>
                    </a:lnTo>
                    <a:lnTo>
                      <a:pt x="37" y="6"/>
                    </a:lnTo>
                    <a:lnTo>
                      <a:pt x="34" y="4"/>
                    </a:lnTo>
                    <a:lnTo>
                      <a:pt x="30" y="1"/>
                    </a:lnTo>
                    <a:lnTo>
                      <a:pt x="2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  <p:cxnSp>
            <p:nvCxnSpPr>
              <p:cNvPr id="1104169" name="AutoShape 297"/>
              <p:cNvCxnSpPr>
                <a:cxnSpLocks noChangeAspect="1" noChangeShapeType="1"/>
                <a:stCxn id="1104168" idx="9"/>
                <a:endCxn id="1104164" idx="3"/>
              </p:cNvCxnSpPr>
              <p:nvPr/>
            </p:nvCxnSpPr>
            <p:spPr bwMode="auto">
              <a:xfrm rot="10800000" flipV="1">
                <a:off x="3447" y="2378"/>
                <a:ext cx="251" cy="74"/>
              </a:xfrm>
              <a:prstGeom prst="bentConnector3">
                <a:avLst>
                  <a:gd name="adj1" fmla="val 49801"/>
                </a:avLst>
              </a:prstGeom>
              <a:noFill/>
              <a:ln w="12700">
                <a:solidFill>
                  <a:srgbClr val="CC0000"/>
                </a:solidFill>
                <a:miter lim="800000"/>
                <a:headEnd/>
                <a:tailEnd/>
              </a:ln>
              <a:effectLst/>
            </p:spPr>
          </p:cxnSp>
        </p:grpSp>
        <p:sp>
          <p:nvSpPr>
            <p:cNvPr id="1104170" name="Freeform 298"/>
            <p:cNvSpPr>
              <a:spLocks noChangeAspect="1"/>
            </p:cNvSpPr>
            <p:nvPr/>
          </p:nvSpPr>
          <p:spPr bwMode="gray">
            <a:xfrm>
              <a:off x="3367" y="2072"/>
              <a:ext cx="52" cy="59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7" y="0"/>
                </a:cxn>
                <a:cxn ang="0">
                  <a:pos x="13" y="1"/>
                </a:cxn>
                <a:cxn ang="0">
                  <a:pos x="9" y="4"/>
                </a:cxn>
                <a:cxn ang="0">
                  <a:pos x="6" y="6"/>
                </a:cxn>
                <a:cxn ang="0">
                  <a:pos x="4" y="9"/>
                </a:cxn>
                <a:cxn ang="0">
                  <a:pos x="1" y="13"/>
                </a:cxn>
                <a:cxn ang="0">
                  <a:pos x="0" y="18"/>
                </a:cxn>
                <a:cxn ang="0">
                  <a:pos x="0" y="22"/>
                </a:cxn>
                <a:cxn ang="0">
                  <a:pos x="0" y="27"/>
                </a:cxn>
                <a:cxn ang="0">
                  <a:pos x="1" y="31"/>
                </a:cxn>
                <a:cxn ang="0">
                  <a:pos x="4" y="35"/>
                </a:cxn>
                <a:cxn ang="0">
                  <a:pos x="6" y="39"/>
                </a:cxn>
                <a:cxn ang="0">
                  <a:pos x="9" y="42"/>
                </a:cxn>
                <a:cxn ang="0">
                  <a:pos x="13" y="45"/>
                </a:cxn>
                <a:cxn ang="0">
                  <a:pos x="17" y="46"/>
                </a:cxn>
                <a:cxn ang="0">
                  <a:pos x="22" y="46"/>
                </a:cxn>
                <a:cxn ang="0">
                  <a:pos x="26" y="46"/>
                </a:cxn>
                <a:cxn ang="0">
                  <a:pos x="30" y="45"/>
                </a:cxn>
                <a:cxn ang="0">
                  <a:pos x="34" y="42"/>
                </a:cxn>
                <a:cxn ang="0">
                  <a:pos x="37" y="39"/>
                </a:cxn>
                <a:cxn ang="0">
                  <a:pos x="39" y="35"/>
                </a:cxn>
                <a:cxn ang="0">
                  <a:pos x="42" y="31"/>
                </a:cxn>
                <a:cxn ang="0">
                  <a:pos x="43" y="27"/>
                </a:cxn>
                <a:cxn ang="0">
                  <a:pos x="43" y="22"/>
                </a:cxn>
                <a:cxn ang="0">
                  <a:pos x="43" y="18"/>
                </a:cxn>
                <a:cxn ang="0">
                  <a:pos x="42" y="13"/>
                </a:cxn>
                <a:cxn ang="0">
                  <a:pos x="39" y="9"/>
                </a:cxn>
                <a:cxn ang="0">
                  <a:pos x="37" y="6"/>
                </a:cxn>
                <a:cxn ang="0">
                  <a:pos x="34" y="4"/>
                </a:cxn>
                <a:cxn ang="0">
                  <a:pos x="30" y="1"/>
                </a:cxn>
                <a:cxn ang="0">
                  <a:pos x="26" y="0"/>
                </a:cxn>
                <a:cxn ang="0">
                  <a:pos x="22" y="0"/>
                </a:cxn>
              </a:cxnLst>
              <a:rect l="0" t="0" r="r" b="b"/>
              <a:pathLst>
                <a:path w="43" h="46">
                  <a:moveTo>
                    <a:pt x="22" y="0"/>
                  </a:moveTo>
                  <a:lnTo>
                    <a:pt x="17" y="0"/>
                  </a:lnTo>
                  <a:lnTo>
                    <a:pt x="13" y="1"/>
                  </a:lnTo>
                  <a:lnTo>
                    <a:pt x="9" y="4"/>
                  </a:lnTo>
                  <a:lnTo>
                    <a:pt x="6" y="6"/>
                  </a:lnTo>
                  <a:lnTo>
                    <a:pt x="4" y="9"/>
                  </a:lnTo>
                  <a:lnTo>
                    <a:pt x="1" y="13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7"/>
                  </a:lnTo>
                  <a:lnTo>
                    <a:pt x="1" y="31"/>
                  </a:lnTo>
                  <a:lnTo>
                    <a:pt x="4" y="35"/>
                  </a:lnTo>
                  <a:lnTo>
                    <a:pt x="6" y="39"/>
                  </a:lnTo>
                  <a:lnTo>
                    <a:pt x="9" y="42"/>
                  </a:lnTo>
                  <a:lnTo>
                    <a:pt x="13" y="45"/>
                  </a:lnTo>
                  <a:lnTo>
                    <a:pt x="17" y="46"/>
                  </a:lnTo>
                  <a:lnTo>
                    <a:pt x="22" y="46"/>
                  </a:lnTo>
                  <a:lnTo>
                    <a:pt x="26" y="46"/>
                  </a:lnTo>
                  <a:lnTo>
                    <a:pt x="30" y="45"/>
                  </a:lnTo>
                  <a:lnTo>
                    <a:pt x="34" y="42"/>
                  </a:lnTo>
                  <a:lnTo>
                    <a:pt x="37" y="39"/>
                  </a:lnTo>
                  <a:lnTo>
                    <a:pt x="39" y="35"/>
                  </a:lnTo>
                  <a:lnTo>
                    <a:pt x="42" y="31"/>
                  </a:lnTo>
                  <a:lnTo>
                    <a:pt x="43" y="27"/>
                  </a:lnTo>
                  <a:lnTo>
                    <a:pt x="43" y="22"/>
                  </a:lnTo>
                  <a:lnTo>
                    <a:pt x="43" y="18"/>
                  </a:lnTo>
                  <a:lnTo>
                    <a:pt x="42" y="13"/>
                  </a:lnTo>
                  <a:lnTo>
                    <a:pt x="39" y="9"/>
                  </a:lnTo>
                  <a:lnTo>
                    <a:pt x="37" y="6"/>
                  </a:lnTo>
                  <a:lnTo>
                    <a:pt x="34" y="4"/>
                  </a:lnTo>
                  <a:lnTo>
                    <a:pt x="30" y="1"/>
                  </a:lnTo>
                  <a:lnTo>
                    <a:pt x="26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cxnSp>
          <p:nvCxnSpPr>
            <p:cNvPr id="1104171" name="AutoShape 299"/>
            <p:cNvCxnSpPr>
              <a:cxnSpLocks noChangeAspect="1" noChangeShapeType="1"/>
              <a:stCxn id="1104150" idx="1"/>
              <a:endCxn id="1104170" idx="24"/>
            </p:cNvCxnSpPr>
            <p:nvPr/>
          </p:nvCxnSpPr>
          <p:spPr bwMode="auto">
            <a:xfrm rot="10800000">
              <a:off x="3419" y="2100"/>
              <a:ext cx="212" cy="23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rgbClr val="CC0000"/>
              </a:solidFill>
              <a:miter lim="800000"/>
              <a:headEnd/>
              <a:tailEnd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1088" y="3357563"/>
            <a:ext cx="7038975" cy="449262"/>
          </a:xfrm>
        </p:spPr>
        <p:txBody>
          <a:bodyPr lIns="91429" rIns="91429"/>
          <a:lstStyle/>
          <a:p>
            <a:pPr algn="ctr"/>
            <a:r>
              <a:rPr lang="hu-HU" altLang="en-US" b="1" dirty="0" smtClean="0"/>
              <a:t>Köszönöm a figyelmet!</a:t>
            </a:r>
            <a:endParaRPr lang="en-US" altLang="en-US" b="1" dirty="0"/>
          </a:p>
        </p:txBody>
      </p:sp>
      <p:pic>
        <p:nvPicPr>
          <p:cNvPr id="1191940" name="Target" descr="Printed_Canon Colorpass 1000_Wordmark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00063" y="6350000"/>
            <a:ext cx="1285875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6" name="Text Box 4"/>
          <p:cNvSpPr txBox="1">
            <a:spLocks noChangeArrowheads="1"/>
          </p:cNvSpPr>
          <p:nvPr/>
        </p:nvSpPr>
        <p:spPr bwMode="auto">
          <a:xfrm>
            <a:off x="571500" y="1373188"/>
            <a:ext cx="5470525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>
                <a:cs typeface="Arial" charset="0"/>
              </a:rPr>
              <a:t>1972: C  (Dennis </a:t>
            </a:r>
            <a:r>
              <a:rPr lang="hu-HU" dirty="0" err="1" smtClean="0">
                <a:cs typeface="Arial" charset="0"/>
              </a:rPr>
              <a:t>Ritchie</a:t>
            </a:r>
            <a:r>
              <a:rPr lang="hu-HU" dirty="0" smtClean="0">
                <a:cs typeface="Arial" charset="0"/>
              </a:rPr>
              <a:t>)</a:t>
            </a:r>
            <a:endParaRPr lang="en-US" dirty="0">
              <a:cs typeface="Arial" charset="0"/>
            </a:endParaRP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1978: </a:t>
            </a:r>
            <a:r>
              <a:rPr lang="hu-HU" dirty="0" err="1" smtClean="0"/>
              <a:t>Kernighan-Ritchie</a:t>
            </a:r>
            <a:r>
              <a:rPr lang="hu-HU" dirty="0" smtClean="0"/>
              <a:t> C</a:t>
            </a:r>
            <a:endParaRPr lang="hu-HU" dirty="0"/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1989: ANSI  C</a:t>
            </a:r>
            <a:endParaRPr lang="hu-HU" dirty="0"/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1999: C99</a:t>
            </a:r>
            <a:endParaRPr lang="en-GB" dirty="0"/>
          </a:p>
        </p:txBody>
      </p:sp>
      <p:sp>
        <p:nvSpPr>
          <p:cNvPr id="1129477" name="Text Box 5"/>
          <p:cNvSpPr txBox="1">
            <a:spLocks noChangeArrowheads="1"/>
          </p:cNvSpPr>
          <p:nvPr/>
        </p:nvSpPr>
        <p:spPr bwMode="auto">
          <a:xfrm>
            <a:off x="233363" y="9953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C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129486" name="Text Box 14"/>
          <p:cNvSpPr txBox="1">
            <a:spLocks noChangeArrowheads="1"/>
          </p:cNvSpPr>
          <p:nvPr/>
        </p:nvSpPr>
        <p:spPr bwMode="auto">
          <a:xfrm>
            <a:off x="246063" y="33194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C++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129487" name="Text Box 15"/>
          <p:cNvSpPr txBox="1">
            <a:spLocks noChangeArrowheads="1"/>
          </p:cNvSpPr>
          <p:nvPr/>
        </p:nvSpPr>
        <p:spPr bwMode="auto">
          <a:xfrm>
            <a:off x="558800" y="3760788"/>
            <a:ext cx="5470525" cy="230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>
                <a:cs typeface="Arial" charset="0"/>
              </a:rPr>
              <a:t>1979: </a:t>
            </a:r>
            <a:r>
              <a:rPr lang="en-US" dirty="0" smtClean="0">
                <a:cs typeface="Arial" charset="0"/>
              </a:rPr>
              <a:t>C with classes  (</a:t>
            </a:r>
            <a:r>
              <a:rPr lang="en-US" dirty="0" err="1" smtClean="0">
                <a:cs typeface="Arial" charset="0"/>
              </a:rPr>
              <a:t>Bjarne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Stroustrup</a:t>
            </a:r>
            <a:r>
              <a:rPr lang="en-US" dirty="0" smtClean="0">
                <a:cs typeface="Arial" charset="0"/>
              </a:rPr>
              <a:t>)</a:t>
            </a:r>
            <a:endParaRPr lang="en-US" dirty="0">
              <a:cs typeface="Arial" charset="0"/>
            </a:endParaRP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1983: C++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1998: C++ standard  ISO/IEC 14882 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2003: </a:t>
            </a:r>
            <a:r>
              <a:rPr lang="hu-HU" dirty="0" smtClean="0"/>
              <a:t>Technikai </a:t>
            </a:r>
            <a:r>
              <a:rPr lang="hu-HU" dirty="0" smtClean="0"/>
              <a:t>korrekció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2010: C++0x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355600" y="266700"/>
            <a:ext cx="29845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C++ történelem</a:t>
            </a:r>
            <a:endParaRPr lang="hu-H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55600" y="266700"/>
            <a:ext cx="65151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C++ helye a programozási nyelvek között </a:t>
            </a:r>
            <a:endParaRPr lang="hu-HU" sz="2400" dirty="0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1793590" y="1303655"/>
          <a:ext cx="4210619" cy="3771293"/>
        </p:xfrm>
        <a:graphic>
          <a:graphicData uri="http://schemas.openxmlformats.org/drawingml/2006/table">
            <a:tbl>
              <a:tblPr/>
              <a:tblGrid>
                <a:gridCol w="601517"/>
                <a:gridCol w="601517"/>
                <a:gridCol w="102176"/>
                <a:gridCol w="1100858"/>
                <a:gridCol w="601517"/>
                <a:gridCol w="601517"/>
                <a:gridCol w="601517"/>
              </a:tblGrid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Java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19.341%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-1.55%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15.472%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-0.04%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C++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10.741%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-0.06%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823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PHP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9.888%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-0.32%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(Visual) Basic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9.097%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-0.69%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Python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6.080%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+1.18%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C#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4.059%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+0.00%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JavaScript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3.678%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+0.75%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Perl</a:t>
                      </a:r>
                      <a:endParaRPr lang="hu-HU" sz="11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3.462%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-2.09%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Ruby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2.569%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-0.07%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Delphi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2.272%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+0.25%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PL/SQL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1.086%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+0.33%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1.076%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-0.37%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SAS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0.792%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-0.13%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Pascal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0.717%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+0.12%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A-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Logo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0.707%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+0.37%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  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ABAP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0.658%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+0.42%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 B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112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RPG (OS/400)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0.646%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+0.40%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 B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Lua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0.491%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+0.12%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 B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974"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MATLAB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0.482%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+0.22%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 B</a:t>
                      </a:r>
                    </a:p>
                  </a:txBody>
                  <a:tcPr marL="9399" marR="9399" marT="9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355600" y="1498600"/>
            <a:ext cx="1624547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Tiobe</a:t>
            </a:r>
            <a:r>
              <a:rPr lang="hu-HU" dirty="0" smtClean="0"/>
              <a:t> (2009.03)</a:t>
            </a:r>
            <a:endParaRPr lang="hu-HU" dirty="0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401763" y="53641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C</a:t>
            </a:r>
            <a:r>
              <a:rPr lang="hu-HU" sz="2400" dirty="0" smtClean="0">
                <a:solidFill>
                  <a:srgbClr val="75CCEB"/>
                </a:solidFill>
              </a:rPr>
              <a:t>++  ==  Hatékonyság + Biztonság</a:t>
            </a:r>
            <a:endParaRPr lang="en-US" sz="2400" dirty="0">
              <a:solidFill>
                <a:srgbClr val="75CCEB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6" name="Text Box 4"/>
          <p:cNvSpPr txBox="1">
            <a:spLocks noChangeArrowheads="1"/>
          </p:cNvSpPr>
          <p:nvPr/>
        </p:nvSpPr>
        <p:spPr bwMode="auto">
          <a:xfrm>
            <a:off x="571500" y="1373188"/>
            <a:ext cx="5470525" cy="397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A strukturált programozás teljes készlete</a:t>
            </a:r>
            <a:endParaRPr lang="en-GB" dirty="0"/>
          </a:p>
        </p:txBody>
      </p:sp>
      <p:sp>
        <p:nvSpPr>
          <p:cNvPr id="1129477" name="Text Box 5"/>
          <p:cNvSpPr txBox="1">
            <a:spLocks noChangeArrowheads="1"/>
          </p:cNvSpPr>
          <p:nvPr/>
        </p:nvSpPr>
        <p:spPr bwMode="auto">
          <a:xfrm>
            <a:off x="233363" y="9953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Imperatív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129486" name="Text Box 14"/>
          <p:cNvSpPr txBox="1">
            <a:spLocks noChangeArrowheads="1"/>
          </p:cNvSpPr>
          <p:nvPr/>
        </p:nvSpPr>
        <p:spPr bwMode="auto">
          <a:xfrm>
            <a:off x="258763" y="18462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Objektum-orientált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129487" name="Text Box 15"/>
          <p:cNvSpPr txBox="1">
            <a:spLocks noChangeArrowheads="1"/>
          </p:cNvSpPr>
          <p:nvPr/>
        </p:nvSpPr>
        <p:spPr bwMode="auto">
          <a:xfrm>
            <a:off x="571500" y="2262188"/>
            <a:ext cx="5470525" cy="90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>
                <a:cs typeface="Arial" charset="0"/>
              </a:rPr>
              <a:t>(Többszörös) öröklődés</a:t>
            </a:r>
            <a:endParaRPr lang="en-US" dirty="0">
              <a:cs typeface="Arial" charset="0"/>
            </a:endParaRP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Polimorfizmus</a:t>
            </a:r>
            <a:endParaRPr lang="hu-HU" dirty="0" smtClean="0"/>
          </a:p>
        </p:txBody>
      </p:sp>
      <p:sp>
        <p:nvSpPr>
          <p:cNvPr id="6" name="Szövegdoboz 5"/>
          <p:cNvSpPr txBox="1"/>
          <p:nvPr/>
        </p:nvSpPr>
        <p:spPr>
          <a:xfrm>
            <a:off x="355600" y="266700"/>
            <a:ext cx="29845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Multiparadigma</a:t>
            </a:r>
            <a:endParaRPr lang="hu-HU" sz="2400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09563" y="31543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Generatív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71500" y="3582988"/>
            <a:ext cx="5470525" cy="90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err="1" smtClean="0">
                <a:cs typeface="Arial" charset="0"/>
              </a:rPr>
              <a:t>Template-ek</a:t>
            </a:r>
            <a:r>
              <a:rPr lang="hu-HU" dirty="0" smtClean="0">
                <a:cs typeface="Arial" charset="0"/>
              </a:rPr>
              <a:t>, STL</a:t>
            </a:r>
            <a:endParaRPr lang="en-US" dirty="0">
              <a:cs typeface="Arial" charset="0"/>
            </a:endParaRP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err="1" smtClean="0"/>
              <a:t>Metaprogramozás</a:t>
            </a:r>
            <a:endParaRPr lang="hu-HU" dirty="0" smtClean="0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09563" y="45259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F</a:t>
            </a:r>
            <a:r>
              <a:rPr lang="hu-HU" sz="2400" dirty="0" smtClean="0">
                <a:solidFill>
                  <a:srgbClr val="75CCEB"/>
                </a:solidFill>
              </a:rPr>
              <a:t>unkcionális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571500" y="4929188"/>
            <a:ext cx="5470525" cy="90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err="1" smtClean="0">
                <a:cs typeface="Arial" charset="0"/>
              </a:rPr>
              <a:t>Functorok</a:t>
            </a:r>
            <a:endParaRPr lang="en-US" dirty="0">
              <a:cs typeface="Arial" charset="0"/>
            </a:endParaRP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C++0x:   </a:t>
            </a:r>
            <a:r>
              <a:rPr lang="hu-HU" dirty="0" err="1" smtClean="0"/>
              <a:t>Lambda</a:t>
            </a:r>
            <a:r>
              <a:rPr lang="hu-HU" dirty="0" smtClean="0"/>
              <a:t> függvények és függvényburkolók</a:t>
            </a:r>
            <a:endParaRPr lang="hu-H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6" name="Text Box 4"/>
          <p:cNvSpPr txBox="1">
            <a:spLocks noChangeArrowheads="1"/>
          </p:cNvSpPr>
          <p:nvPr/>
        </p:nvSpPr>
        <p:spPr bwMode="auto">
          <a:xfrm>
            <a:off x="558800" y="966788"/>
            <a:ext cx="5470525" cy="137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>
                <a:cs typeface="Arial" charset="0"/>
              </a:rPr>
              <a:t>2005: TR1 könyvtárak</a:t>
            </a:r>
            <a:endParaRPr lang="en-US" dirty="0">
              <a:cs typeface="Arial" charset="0"/>
            </a:endParaRP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2009 március: legutolsó </a:t>
            </a:r>
            <a:r>
              <a:rPr lang="hu-HU" dirty="0" err="1" smtClean="0"/>
              <a:t>draft</a:t>
            </a:r>
            <a:endParaRPr lang="hu-HU" dirty="0"/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2009: életbe lép (?)</a:t>
            </a:r>
            <a:endParaRPr lang="hu-HU" dirty="0"/>
          </a:p>
        </p:txBody>
      </p:sp>
      <p:sp>
        <p:nvSpPr>
          <p:cNvPr id="1129477" name="Text Box 5"/>
          <p:cNvSpPr txBox="1">
            <a:spLocks noChangeArrowheads="1"/>
          </p:cNvSpPr>
          <p:nvPr/>
        </p:nvSpPr>
        <p:spPr bwMode="auto">
          <a:xfrm>
            <a:off x="195263" y="24431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Könyvtári bővítések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129486" name="Text Box 14"/>
          <p:cNvSpPr txBox="1">
            <a:spLocks noChangeArrowheads="1"/>
          </p:cNvSpPr>
          <p:nvPr/>
        </p:nvSpPr>
        <p:spPr bwMode="auto">
          <a:xfrm>
            <a:off x="284163" y="41195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Nyelvi bővítések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129487" name="Text Box 15"/>
          <p:cNvSpPr txBox="1">
            <a:spLocks noChangeArrowheads="1"/>
          </p:cNvSpPr>
          <p:nvPr/>
        </p:nvSpPr>
        <p:spPr bwMode="auto">
          <a:xfrm>
            <a:off x="508000" y="4522788"/>
            <a:ext cx="5470525" cy="137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>
                <a:cs typeface="Arial" charset="0"/>
              </a:rPr>
              <a:t>Párhuzamos programozás</a:t>
            </a:r>
            <a:endParaRPr lang="en-US" dirty="0">
              <a:cs typeface="Arial" charset="0"/>
            </a:endParaRP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Biztonság növelése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Hatékonyság növelése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55600" y="266700"/>
            <a:ext cx="29845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C++0x</a:t>
            </a:r>
            <a:endParaRPr lang="hu-HU" sz="2400" dirty="0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46100" y="2935288"/>
            <a:ext cx="8013700" cy="904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>
                <a:cs typeface="Arial" charset="0"/>
              </a:rPr>
              <a:t>Jórészt a </a:t>
            </a:r>
            <a:r>
              <a:rPr lang="hu-HU" dirty="0" err="1" smtClean="0">
                <a:cs typeface="Arial" charset="0"/>
              </a:rPr>
              <a:t>boost</a:t>
            </a:r>
            <a:r>
              <a:rPr lang="hu-HU" dirty="0" smtClean="0">
                <a:cs typeface="Arial" charset="0"/>
              </a:rPr>
              <a:t> könyvtárak alapján</a:t>
            </a:r>
            <a:endParaRPr lang="en-US" dirty="0">
              <a:cs typeface="Arial" charset="0"/>
            </a:endParaRP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Hiánypótlások  (pl. </a:t>
            </a:r>
            <a:r>
              <a:rPr lang="hu-HU" dirty="0" err="1" smtClean="0"/>
              <a:t>hash</a:t>
            </a:r>
            <a:r>
              <a:rPr lang="hu-HU" dirty="0" smtClean="0"/>
              <a:t>, reguláris </a:t>
            </a:r>
            <a:r>
              <a:rPr lang="hu-HU" dirty="0" smtClean="0"/>
              <a:t>kifejezések, </a:t>
            </a:r>
            <a:r>
              <a:rPr lang="hu-HU" dirty="0" err="1" smtClean="0"/>
              <a:t>smart</a:t>
            </a:r>
            <a:r>
              <a:rPr lang="hu-HU" dirty="0" smtClean="0"/>
              <a:t> pointer)</a:t>
            </a:r>
            <a:endParaRPr lang="hu-H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6" name="Text Box 4"/>
          <p:cNvSpPr txBox="1">
            <a:spLocks noChangeArrowheads="1"/>
          </p:cNvSpPr>
          <p:nvPr/>
        </p:nvSpPr>
        <p:spPr bwMode="auto">
          <a:xfrm>
            <a:off x="571500" y="1004888"/>
            <a:ext cx="5470525" cy="37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err="1" smtClean="0"/>
              <a:t>Array</a:t>
            </a:r>
            <a:endParaRPr lang="hu-HU" dirty="0" smtClean="0"/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err="1" smtClean="0"/>
              <a:t>Tuple</a:t>
            </a:r>
            <a:endParaRPr lang="hu-HU" dirty="0" smtClean="0"/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err="1" smtClean="0"/>
              <a:t>Hashtáblák</a:t>
            </a:r>
            <a:r>
              <a:rPr lang="hu-HU" dirty="0" smtClean="0"/>
              <a:t>  (</a:t>
            </a:r>
            <a:r>
              <a:rPr lang="hu-HU" dirty="0" err="1" smtClean="0"/>
              <a:t>Unsorted</a:t>
            </a:r>
            <a:r>
              <a:rPr lang="hu-HU" dirty="0" smtClean="0"/>
              <a:t> </a:t>
            </a:r>
            <a:r>
              <a:rPr lang="hu-HU" dirty="0" err="1" smtClean="0"/>
              <a:t>associative</a:t>
            </a:r>
            <a:r>
              <a:rPr lang="hu-HU" dirty="0" smtClean="0"/>
              <a:t> </a:t>
            </a:r>
            <a:r>
              <a:rPr lang="hu-HU" dirty="0" err="1" smtClean="0"/>
              <a:t>containers</a:t>
            </a:r>
            <a:r>
              <a:rPr lang="hu-HU" dirty="0" smtClean="0"/>
              <a:t>)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Reguláris kifejezések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err="1" smtClean="0"/>
              <a:t>Smart</a:t>
            </a:r>
            <a:r>
              <a:rPr lang="hu-HU" dirty="0" smtClean="0"/>
              <a:t> pointerek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err="1" smtClean="0"/>
              <a:t>Véletlenszám</a:t>
            </a:r>
            <a:r>
              <a:rPr lang="hu-HU" dirty="0" smtClean="0"/>
              <a:t> generátorok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Függvényburkolók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Típusinformációk </a:t>
            </a:r>
            <a:r>
              <a:rPr lang="hu-HU" dirty="0" err="1" smtClean="0"/>
              <a:t>metaprogramozáshoz</a:t>
            </a:r>
            <a:r>
              <a:rPr lang="hu-HU" dirty="0" smtClean="0"/>
              <a:t> (</a:t>
            </a:r>
            <a:r>
              <a:rPr lang="hu-HU" dirty="0" err="1" smtClean="0"/>
              <a:t>type</a:t>
            </a:r>
            <a:r>
              <a:rPr lang="hu-HU" dirty="0" smtClean="0"/>
              <a:t> </a:t>
            </a:r>
            <a:r>
              <a:rPr lang="hu-HU" dirty="0" err="1" smtClean="0"/>
              <a:t>traits</a:t>
            </a:r>
            <a:r>
              <a:rPr lang="hu-HU" dirty="0" smtClean="0"/>
              <a:t>)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55600" y="266700"/>
            <a:ext cx="57023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Könyvtári bővítések  (a TR1 alapján)</a:t>
            </a:r>
            <a:endParaRPr lang="hu-H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6" name="Text Box 4"/>
          <p:cNvSpPr txBox="1">
            <a:spLocks noChangeArrowheads="1"/>
          </p:cNvSpPr>
          <p:nvPr/>
        </p:nvSpPr>
        <p:spPr bwMode="auto">
          <a:xfrm>
            <a:off x="571500" y="1004888"/>
            <a:ext cx="5470525" cy="470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Általánosított konstans kifejezések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Inicializálás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err="1" smtClean="0"/>
              <a:t>Auto</a:t>
            </a:r>
            <a:r>
              <a:rPr lang="hu-HU" dirty="0" smtClean="0"/>
              <a:t> típusok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Intervallum-alapú  </a:t>
            </a:r>
            <a:r>
              <a:rPr lang="hu-HU" dirty="0" err="1" smtClean="0"/>
              <a:t>for</a:t>
            </a:r>
            <a:r>
              <a:rPr lang="hu-HU" dirty="0" smtClean="0"/>
              <a:t>  ciklus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err="1" smtClean="0"/>
              <a:t>Lambda</a:t>
            </a:r>
            <a:r>
              <a:rPr lang="hu-HU" dirty="0" smtClean="0"/>
              <a:t> függvények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err="1" smtClean="0"/>
              <a:t>Típusbiztos</a:t>
            </a:r>
            <a:r>
              <a:rPr lang="hu-HU" dirty="0" smtClean="0"/>
              <a:t> felsorolási típusok (</a:t>
            </a:r>
            <a:r>
              <a:rPr lang="hu-HU" dirty="0" err="1" smtClean="0"/>
              <a:t>enum</a:t>
            </a:r>
            <a:r>
              <a:rPr lang="hu-HU" dirty="0" smtClean="0"/>
              <a:t>)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err="1" smtClean="0"/>
              <a:t>Variadic</a:t>
            </a:r>
            <a:r>
              <a:rPr lang="hu-HU" dirty="0" smtClean="0"/>
              <a:t> </a:t>
            </a:r>
            <a:r>
              <a:rPr lang="hu-HU" dirty="0" err="1" smtClean="0"/>
              <a:t>template-ek</a:t>
            </a:r>
            <a:endParaRPr lang="hu-HU" dirty="0" smtClean="0"/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Párhuzamos programozás elemei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sz="1800" b="1" dirty="0" err="1" smtClean="0"/>
              <a:t>Concept-ek</a:t>
            </a:r>
            <a:endParaRPr lang="hu-HU" sz="1800" b="1" dirty="0" smtClean="0"/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sz="1800" b="1" dirty="0" smtClean="0">
                <a:cs typeface="Arial" charset="0"/>
              </a:rPr>
              <a:t>Jobbérték </a:t>
            </a:r>
            <a:r>
              <a:rPr lang="hu-HU" sz="1800" b="1" dirty="0" smtClean="0">
                <a:cs typeface="Arial" charset="0"/>
              </a:rPr>
              <a:t>referencia és </a:t>
            </a:r>
            <a:r>
              <a:rPr lang="hu-HU" sz="1800" b="1" dirty="0" smtClean="0">
                <a:cs typeface="Arial" charset="0"/>
              </a:rPr>
              <a:t>áthelyező-szemantika</a:t>
            </a:r>
            <a:endParaRPr lang="en-US" sz="1800" b="1" dirty="0" smtClean="0">
              <a:cs typeface="Arial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55600" y="266700"/>
            <a:ext cx="29845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Nyelvi módosítások</a:t>
            </a:r>
            <a:endParaRPr lang="hu-H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6" name="Text Box 4"/>
          <p:cNvSpPr txBox="1">
            <a:spLocks noChangeArrowheads="1"/>
          </p:cNvSpPr>
          <p:nvPr/>
        </p:nvSpPr>
        <p:spPr bwMode="auto">
          <a:xfrm>
            <a:off x="571500" y="1373188"/>
            <a:ext cx="8293100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>
                <a:cs typeface="Arial" charset="0"/>
              </a:rPr>
              <a:t>A C++ </a:t>
            </a:r>
            <a:r>
              <a:rPr lang="hu-HU" dirty="0" err="1" smtClean="0">
                <a:cs typeface="Arial" charset="0"/>
              </a:rPr>
              <a:t>template</a:t>
            </a:r>
            <a:r>
              <a:rPr lang="hu-HU" dirty="0" smtClean="0">
                <a:cs typeface="Arial" charset="0"/>
              </a:rPr>
              <a:t> típustalan</a:t>
            </a:r>
            <a:endParaRPr lang="en-US" dirty="0">
              <a:cs typeface="Arial" charset="0"/>
            </a:endParaRP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C++ 98-ban nincsen megszorítás a </a:t>
            </a:r>
            <a:r>
              <a:rPr lang="hu-HU" dirty="0" err="1" smtClean="0"/>
              <a:t>template</a:t>
            </a:r>
            <a:r>
              <a:rPr lang="hu-HU" dirty="0" smtClean="0"/>
              <a:t> paraméterekre (mint pl. Java 5.0 </a:t>
            </a:r>
            <a:r>
              <a:rPr lang="hu-HU" dirty="0" err="1" smtClean="0"/>
              <a:t>generics</a:t>
            </a:r>
            <a:r>
              <a:rPr lang="hu-HU" dirty="0" smtClean="0"/>
              <a:t>)</a:t>
            </a:r>
            <a:endParaRPr lang="hu-HU" dirty="0"/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Számos hiba csak példányosításkor derül ki</a:t>
            </a:r>
            <a:endParaRPr lang="hu-HU" dirty="0"/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  <a:buFontTx/>
              <a:buChar char="•"/>
            </a:pPr>
            <a:r>
              <a:rPr lang="hu-HU" dirty="0" smtClean="0"/>
              <a:t>Váratlan, nehezen értelmezhető hibák</a:t>
            </a:r>
            <a:endParaRPr lang="en-GB" dirty="0"/>
          </a:p>
        </p:txBody>
      </p:sp>
      <p:sp>
        <p:nvSpPr>
          <p:cNvPr id="1129477" name="Text Box 5"/>
          <p:cNvSpPr txBox="1">
            <a:spLocks noChangeArrowheads="1"/>
          </p:cNvSpPr>
          <p:nvPr/>
        </p:nvSpPr>
        <p:spPr bwMode="auto">
          <a:xfrm>
            <a:off x="233363" y="9953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A probléma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129486" name="Text Box 14"/>
          <p:cNvSpPr txBox="1">
            <a:spLocks noChangeArrowheads="1"/>
          </p:cNvSpPr>
          <p:nvPr/>
        </p:nvSpPr>
        <p:spPr bwMode="auto">
          <a:xfrm>
            <a:off x="246063" y="3319463"/>
            <a:ext cx="5183187" cy="4206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1429" tIns="45715" rIns="91429" bIns="45715" anchor="b">
            <a:spAutoFit/>
          </a:bodyPr>
          <a:lstStyle/>
          <a:p>
            <a:r>
              <a:rPr lang="hu-HU" sz="2400" dirty="0" smtClean="0">
                <a:solidFill>
                  <a:srgbClr val="75CCEB"/>
                </a:solidFill>
              </a:rPr>
              <a:t>Egy STL példa</a:t>
            </a:r>
            <a:endParaRPr lang="en-US" sz="2400" dirty="0">
              <a:solidFill>
                <a:srgbClr val="75CCEB"/>
              </a:solidFill>
            </a:endParaRPr>
          </a:p>
        </p:txBody>
      </p:sp>
      <p:sp>
        <p:nvSpPr>
          <p:cNvPr id="1129487" name="Text Box 15"/>
          <p:cNvSpPr txBox="1">
            <a:spLocks noChangeArrowheads="1"/>
          </p:cNvSpPr>
          <p:nvPr/>
        </p:nvSpPr>
        <p:spPr bwMode="auto">
          <a:xfrm>
            <a:off x="558800" y="3760788"/>
            <a:ext cx="5470525" cy="137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</a:pPr>
            <a:r>
              <a:rPr lang="hu-HU" dirty="0" err="1" smtClean="0"/>
              <a:t>s</a:t>
            </a:r>
            <a:r>
              <a:rPr lang="hu-HU" dirty="0" err="1" smtClean="0"/>
              <a:t>tl</a:t>
            </a:r>
            <a:r>
              <a:rPr lang="hu-HU" dirty="0" smtClean="0"/>
              <a:t>::</a:t>
            </a:r>
            <a:r>
              <a:rPr lang="hu-HU" dirty="0" err="1" smtClean="0"/>
              <a:t>list</a:t>
            </a:r>
            <a:r>
              <a:rPr lang="hu-HU" dirty="0" smtClean="0"/>
              <a:t>&lt;int&gt;  </a:t>
            </a:r>
            <a:r>
              <a:rPr lang="hu-HU" dirty="0" err="1" smtClean="0"/>
              <a:t>ilist</a:t>
            </a:r>
            <a:r>
              <a:rPr lang="hu-HU" dirty="0" smtClean="0"/>
              <a:t>;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</a:pPr>
            <a:r>
              <a:rPr lang="hu-HU" dirty="0" err="1" smtClean="0"/>
              <a:t>Ilist.push</a:t>
            </a:r>
            <a:r>
              <a:rPr lang="hu-HU" dirty="0" smtClean="0"/>
              <a:t>_back(1);  </a:t>
            </a:r>
            <a:r>
              <a:rPr lang="hu-HU" dirty="0" err="1" smtClean="0"/>
              <a:t>ilist.push</a:t>
            </a:r>
            <a:r>
              <a:rPr lang="hu-HU" dirty="0" smtClean="0"/>
              <a:t>_back(2);  </a:t>
            </a:r>
            <a:r>
              <a:rPr lang="hu-HU" dirty="0" err="1" smtClean="0"/>
              <a:t>ilist.push</a:t>
            </a:r>
            <a:r>
              <a:rPr lang="hu-HU" dirty="0" smtClean="0"/>
              <a:t>_back(3);</a:t>
            </a:r>
          </a:p>
          <a:p>
            <a:pPr marL="176213" indent="-176213" eaLnBrk="1" hangingPunct="1">
              <a:lnSpc>
                <a:spcPct val="140000"/>
              </a:lnSpc>
              <a:spcAft>
                <a:spcPct val="50000"/>
              </a:spcAft>
            </a:pPr>
            <a:r>
              <a:rPr lang="hu-HU" dirty="0" err="1" smtClean="0"/>
              <a:t>s</a:t>
            </a:r>
            <a:r>
              <a:rPr lang="hu-HU" dirty="0" err="1" smtClean="0"/>
              <a:t>td</a:t>
            </a:r>
            <a:r>
              <a:rPr lang="hu-HU" dirty="0" smtClean="0"/>
              <a:t>::sort( </a:t>
            </a:r>
            <a:r>
              <a:rPr lang="hu-HU" dirty="0" err="1" smtClean="0"/>
              <a:t>ilist.begin</a:t>
            </a:r>
            <a:r>
              <a:rPr lang="hu-HU" dirty="0" smtClean="0"/>
              <a:t>(), </a:t>
            </a:r>
            <a:r>
              <a:rPr lang="hu-HU" dirty="0" err="1" smtClean="0"/>
              <a:t>ilist.end</a:t>
            </a:r>
            <a:r>
              <a:rPr lang="hu-HU" dirty="0" smtClean="0"/>
              <a:t>());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355600" y="266700"/>
            <a:ext cx="29845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Concept-ek</a:t>
            </a:r>
            <a:endParaRPr lang="hu-H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IBD"/>
  <p:tag name="JOB" val="9643D3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ULERID" val="Wordmark"/>
  <p:tag name="ANCHORPOINT" val="NO VALUE"/>
  <p:tag name="CHARTLIBVERSION" val="NO VALUE"/>
  <p:tag name="DDVERSION" val="2.0"/>
  <p:tag name="FONTCOLOR" val="NO VALUE"/>
  <p:tag name="LINECOLOR" val="NO VALUE"/>
  <p:tag name="PLACEHOLDERSIZE" val="NO VALUE"/>
  <p:tag name="TYPE" val="MSDWLogo"/>
  <p:tag name="DEVICE" val="Xerox 5799"/>
  <p:tag name="FILLFORECOLOR" val="Transparent"/>
  <p:tag name="SUBOBJECTID" val="Wordmark"/>
  <p:tag name="OBJECTID" val="Wordmark"/>
  <p:tag name="SOURCE" val="wordmarks.ppt!Wordmark"/>
  <p:tag name="LEFT" val="43.2"/>
  <p:tag name="TOP" val="566.6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IBD"/>
  <p:tag name="JOB" val="9643D3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ULERID" val="Wordmark"/>
  <p:tag name="ANCHORPOINT" val="NO VALUE"/>
  <p:tag name="CHARTLIBVERSION" val="NO VALUE"/>
  <p:tag name="DDVERSION" val="2.0"/>
  <p:tag name="FONTCOLOR" val="NO VALUE"/>
  <p:tag name="LINECOLOR" val="NO VALUE"/>
  <p:tag name="PLACEHOLDERSIZE" val="NO VALUE"/>
  <p:tag name="TYPE" val="MSDWLogo"/>
  <p:tag name="DEVICE" val="Xerox 5799"/>
  <p:tag name="FILLFORECOLOR" val="Transparent"/>
  <p:tag name="SUBOBJECTID" val="Wordmark"/>
  <p:tag name="OBJECTID" val="Wordmark"/>
  <p:tag name="SOURCE" val="wordmarks.ppt!Wordmark"/>
  <p:tag name="LEFT" val="43.2"/>
  <p:tag name="TOP" val="566.64"/>
</p:tagLst>
</file>

<file path=ppt/theme/theme1.xml><?xml version="1.0" encoding="utf-8"?>
<a:theme xmlns:a="http://schemas.openxmlformats.org/drawingml/2006/main" name="Screen Library">
  <a:themeElements>
    <a:clrScheme name="Screen Library 13">
      <a:dk1>
        <a:srgbClr val="B9F391"/>
      </a:dk1>
      <a:lt1>
        <a:srgbClr val="FFFFFF"/>
      </a:lt1>
      <a:dk2>
        <a:srgbClr val="1B91BB"/>
      </a:dk2>
      <a:lt2>
        <a:srgbClr val="0083C3"/>
      </a:lt2>
      <a:accent1>
        <a:srgbClr val="F6C54C"/>
      </a:accent1>
      <a:accent2>
        <a:srgbClr val="32C464"/>
      </a:accent2>
      <a:accent3>
        <a:srgbClr val="ABC7DA"/>
      </a:accent3>
      <a:accent4>
        <a:srgbClr val="DADADA"/>
      </a:accent4>
      <a:accent5>
        <a:srgbClr val="FADFB2"/>
      </a:accent5>
      <a:accent6>
        <a:srgbClr val="2CB15A"/>
      </a:accent6>
      <a:hlink>
        <a:srgbClr val="9DDEED"/>
      </a:hlink>
      <a:folHlink>
        <a:srgbClr val="F37B53"/>
      </a:folHlink>
    </a:clrScheme>
    <a:fontScheme name="Screen Library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reen Library 1">
        <a:dk1>
          <a:srgbClr val="F78347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8AA6D4"/>
        </a:hlink>
        <a:folHlink>
          <a:srgbClr val="9BEB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een Library 2">
        <a:dk1>
          <a:srgbClr val="F0714E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94C0F0"/>
        </a:hlink>
        <a:folHlink>
          <a:srgbClr val="B1FD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een Library 3">
        <a:dk1>
          <a:srgbClr val="B1FD87"/>
        </a:dk1>
        <a:lt1>
          <a:srgbClr val="FFFFFF"/>
        </a:lt1>
        <a:dk2>
          <a:srgbClr val="002A6E"/>
        </a:dk2>
        <a:lt2>
          <a:srgbClr val="923E7A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071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een Library 4">
        <a:dk1>
          <a:srgbClr val="B1FD87"/>
        </a:dk1>
        <a:lt1>
          <a:srgbClr val="FFFFFF"/>
        </a:lt1>
        <a:dk2>
          <a:srgbClr val="002A6E"/>
        </a:dk2>
        <a:lt2>
          <a:srgbClr val="AE4A2D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071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een Library 5">
        <a:dk1>
          <a:srgbClr val="B1FD87"/>
        </a:dk1>
        <a:lt1>
          <a:srgbClr val="FFFFFF"/>
        </a:lt1>
        <a:dk2>
          <a:srgbClr val="002A6E"/>
        </a:dk2>
        <a:lt2>
          <a:srgbClr val="AE4A2D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260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een Library 6">
        <a:dk1>
          <a:srgbClr val="B1FD87"/>
        </a:dk1>
        <a:lt1>
          <a:srgbClr val="FFFFFF"/>
        </a:lt1>
        <a:dk2>
          <a:srgbClr val="002A6E"/>
        </a:dk2>
        <a:lt2>
          <a:srgbClr val="AE4A91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260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een Library 7">
        <a:dk1>
          <a:srgbClr val="B1FD87"/>
        </a:dk1>
        <a:lt1>
          <a:srgbClr val="FFFFFF"/>
        </a:lt1>
        <a:dk2>
          <a:srgbClr val="002A6E"/>
        </a:dk2>
        <a:lt2>
          <a:srgbClr val="AB5F85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E46B4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een Library 8">
        <a:dk1>
          <a:srgbClr val="B1FD87"/>
        </a:dk1>
        <a:lt1>
          <a:srgbClr val="FFFFFF"/>
        </a:lt1>
        <a:dk2>
          <a:srgbClr val="002A6E"/>
        </a:dk2>
        <a:lt2>
          <a:srgbClr val="AB5F85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een Library 9">
        <a:dk1>
          <a:srgbClr val="B1FD87"/>
        </a:dk1>
        <a:lt1>
          <a:srgbClr val="FFFFFF"/>
        </a:lt1>
        <a:dk2>
          <a:srgbClr val="002A6E"/>
        </a:dk2>
        <a:lt2>
          <a:srgbClr val="6689D0"/>
        </a:lt2>
        <a:accent1>
          <a:srgbClr val="F4B71E"/>
        </a:accent1>
        <a:accent2>
          <a:srgbClr val="00B478"/>
        </a:accent2>
        <a:accent3>
          <a:srgbClr val="AAACBA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BAD2FF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een Library 10">
        <a:dk1>
          <a:srgbClr val="B1FD87"/>
        </a:dk1>
        <a:lt1>
          <a:srgbClr val="FFFFFF"/>
        </a:lt1>
        <a:dk2>
          <a:srgbClr val="001428"/>
        </a:dk2>
        <a:lt2>
          <a:srgbClr val="1E88AD"/>
        </a:lt2>
        <a:accent1>
          <a:srgbClr val="F4B71E"/>
        </a:accent1>
        <a:accent2>
          <a:srgbClr val="00B478"/>
        </a:accent2>
        <a:accent3>
          <a:srgbClr val="AAAAAC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29B7DE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een Library 11">
        <a:dk1>
          <a:srgbClr val="B1FD87"/>
        </a:dk1>
        <a:lt1>
          <a:srgbClr val="FFFFFF"/>
        </a:lt1>
        <a:dk2>
          <a:srgbClr val="061F3F"/>
        </a:dk2>
        <a:lt2>
          <a:srgbClr val="1E88AD"/>
        </a:lt2>
        <a:accent1>
          <a:srgbClr val="F4B71E"/>
        </a:accent1>
        <a:accent2>
          <a:srgbClr val="00B478"/>
        </a:accent2>
        <a:accent3>
          <a:srgbClr val="AAABAF"/>
        </a:accent3>
        <a:accent4>
          <a:srgbClr val="DADADA"/>
        </a:accent4>
        <a:accent5>
          <a:srgbClr val="F8D8AB"/>
        </a:accent5>
        <a:accent6>
          <a:srgbClr val="00A36C"/>
        </a:accent6>
        <a:hlink>
          <a:srgbClr val="29B7DE"/>
        </a:hlink>
        <a:folHlink>
          <a:srgbClr val="F2754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een Library 12">
        <a:dk1>
          <a:srgbClr val="B9F391"/>
        </a:dk1>
        <a:lt1>
          <a:srgbClr val="FFFFFF"/>
        </a:lt1>
        <a:dk2>
          <a:srgbClr val="1B91BB"/>
        </a:dk2>
        <a:lt2>
          <a:srgbClr val="1E88AD"/>
        </a:lt2>
        <a:accent1>
          <a:srgbClr val="F6C54C"/>
        </a:accent1>
        <a:accent2>
          <a:srgbClr val="00AA73"/>
        </a:accent2>
        <a:accent3>
          <a:srgbClr val="ABC7DA"/>
        </a:accent3>
        <a:accent4>
          <a:srgbClr val="DADADA"/>
        </a:accent4>
        <a:accent5>
          <a:srgbClr val="FADFB2"/>
        </a:accent5>
        <a:accent6>
          <a:srgbClr val="009A68"/>
        </a:accent6>
        <a:hlink>
          <a:srgbClr val="74D1EA"/>
        </a:hlink>
        <a:folHlink>
          <a:srgbClr val="F272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een Library 13">
        <a:dk1>
          <a:srgbClr val="B9F391"/>
        </a:dk1>
        <a:lt1>
          <a:srgbClr val="FFFFFF"/>
        </a:lt1>
        <a:dk2>
          <a:srgbClr val="1B91BB"/>
        </a:dk2>
        <a:lt2>
          <a:srgbClr val="0083C3"/>
        </a:lt2>
        <a:accent1>
          <a:srgbClr val="F6C54C"/>
        </a:accent1>
        <a:accent2>
          <a:srgbClr val="32C464"/>
        </a:accent2>
        <a:accent3>
          <a:srgbClr val="ABC7DA"/>
        </a:accent3>
        <a:accent4>
          <a:srgbClr val="DADADA"/>
        </a:accent4>
        <a:accent5>
          <a:srgbClr val="FADFB2"/>
        </a:accent5>
        <a:accent6>
          <a:srgbClr val="2CB15A"/>
        </a:accent6>
        <a:hlink>
          <a:srgbClr val="9DDEED"/>
        </a:hlink>
        <a:folHlink>
          <a:srgbClr val="F37B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ustom Design">
  <a:themeElements>
    <a:clrScheme name="">
      <a:dk1>
        <a:srgbClr val="B9F391"/>
      </a:dk1>
      <a:lt1>
        <a:srgbClr val="FFFFFF"/>
      </a:lt1>
      <a:dk2>
        <a:srgbClr val="1B91BB"/>
      </a:dk2>
      <a:lt2>
        <a:srgbClr val="0083C3"/>
      </a:lt2>
      <a:accent1>
        <a:srgbClr val="F6C54C"/>
      </a:accent1>
      <a:accent2>
        <a:srgbClr val="32C464"/>
      </a:accent2>
      <a:accent3>
        <a:srgbClr val="ABC7DA"/>
      </a:accent3>
      <a:accent4>
        <a:srgbClr val="DADADA"/>
      </a:accent4>
      <a:accent5>
        <a:srgbClr val="FADFB2"/>
      </a:accent5>
      <a:accent6>
        <a:srgbClr val="2CB15A"/>
      </a:accent6>
      <a:hlink>
        <a:srgbClr val="9DDEED"/>
      </a:hlink>
      <a:folHlink>
        <a:srgbClr val="F37B53"/>
      </a:folHlink>
    </a:clrScheme>
    <a:fontScheme name="5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">
      <a:dk1>
        <a:srgbClr val="B9F391"/>
      </a:dk1>
      <a:lt1>
        <a:srgbClr val="FFFFFF"/>
      </a:lt1>
      <a:dk2>
        <a:srgbClr val="1B91BB"/>
      </a:dk2>
      <a:lt2>
        <a:srgbClr val="0083C3"/>
      </a:lt2>
      <a:accent1>
        <a:srgbClr val="F6C54C"/>
      </a:accent1>
      <a:accent2>
        <a:srgbClr val="32C464"/>
      </a:accent2>
      <a:accent3>
        <a:srgbClr val="ABC7DA"/>
      </a:accent3>
      <a:accent4>
        <a:srgbClr val="DADADA"/>
      </a:accent4>
      <a:accent5>
        <a:srgbClr val="FADFB2"/>
      </a:accent5>
      <a:accent6>
        <a:srgbClr val="2CB15A"/>
      </a:accent6>
      <a:hlink>
        <a:srgbClr val="9DDEED"/>
      </a:hlink>
      <a:folHlink>
        <a:srgbClr val="F37B53"/>
      </a:folHlink>
    </a:clrScheme>
    <a:fontScheme name="2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Screen Library</Template>
  <TotalTime>5980</TotalTime>
  <Words>11500</Words>
  <Application>Microsoft PowerPoint</Application>
  <PresentationFormat>Diavetítés a képernyőre (4:3 oldalarány)</PresentationFormat>
  <Paragraphs>1030</Paragraphs>
  <Slides>24</Slides>
  <Notes>24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24</vt:i4>
      </vt:variant>
    </vt:vector>
  </HeadingPairs>
  <TitlesOfParts>
    <vt:vector size="27" baseType="lpstr">
      <vt:lpstr>Screen Library</vt:lpstr>
      <vt:lpstr>5_Custom Design</vt:lpstr>
      <vt:lpstr>2_Custom Design</vt:lpstr>
      <vt:lpstr>Újdonságok az új C++ szabványban -   miért várjuk a C++0x-et? 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Morgan Stanley’s Global Presence </vt:lpstr>
      <vt:lpstr>Köszönöm a figyelmet!</vt:lpstr>
    </vt:vector>
  </TitlesOfParts>
  <Company>Morgan Stanley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Careers at Morgan Stanley </dc:title>
  <dc:creator>horganp</dc:creator>
  <cp:lastModifiedBy>gsd</cp:lastModifiedBy>
  <cp:revision>114</cp:revision>
  <cp:lastPrinted>2006-08-13T22:25:58Z</cp:lastPrinted>
  <dcterms:created xsi:type="dcterms:W3CDTF">2007-09-28T13:53:23Z</dcterms:created>
  <dcterms:modified xsi:type="dcterms:W3CDTF">2009-04-10T00:39:38Z</dcterms:modified>
</cp:coreProperties>
</file>